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A_4207884D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70" r:id="rId4"/>
    <p:sldId id="271" r:id="rId5"/>
    <p:sldId id="272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7562850" cy="10696575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B67A8E-9386-4CDD-7436-FE739BF5720C}" name="Mahamadou Maiga" initials="MM" userId="e44da09304fbc27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6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1"/>
    <p:restoredTop sz="94631"/>
  </p:normalViewPr>
  <p:slideViewPr>
    <p:cSldViewPr snapToGrid="0">
      <p:cViewPr>
        <p:scale>
          <a:sx n="100" d="100"/>
          <a:sy n="100" d="100"/>
        </p:scale>
        <p:origin x="888" y="-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modernComment_10A_4207884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B528235-620E-7A46-884C-CB2D311103C9}" authorId="{17B67A8E-9386-4CDD-7436-FE739BF5720C}" created="2026-07-03T16:01:18.55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107789901" sldId="266"/>
      <ac:spMk id="8" creationId="{00000000-0000-0000-0000-000000000000}"/>
      <ac:txMk cp="80" len="160">
        <ac:context len="241" hash="3775803170"/>
      </ac:txMk>
    </ac:txMkLst>
    <p188:pos x="10585938" y="502920"/>
    <p188:txBody>
      <a:bodyPr/>
      <a:lstStyle/>
      <a:p>
        <a:r>
          <a:rPr lang="fr-TD"/>
          <a:t>pour structurer les programmes de formation? de qui et pourquoi?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BEA0F-22FF-A495-FDEA-07ED26471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6E964B-158E-7B9C-12BE-B3BE5F3EF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C5241C-28A3-4245-9641-CE5533620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AAA81-8FB5-2E21-BA40-5AF49B30E81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5457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5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www.sady-group.com/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A_4207884D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dy-group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rcRect l="39250" r="39250"/>
          <a:stretch>
            <a:fillRect/>
          </a:stretch>
        </p:blipFill>
        <p:spPr>
          <a:xfrm>
            <a:off x="3476625" y="-9438"/>
            <a:ext cx="4086225" cy="10696575"/>
          </a:xfrm>
          <a:prstGeom prst="rect">
            <a:avLst/>
          </a:prstGeom>
        </p:spPr>
      </p:pic>
      <p:sp>
        <p:nvSpPr>
          <p:cNvPr id="2" name="cover-dark-field">
            <a:extLst>
              <a:ext uri="{FF2B5EF4-FFF2-40B4-BE49-F238E27FC236}">
                <a16:creationId xmlns:a16="http://schemas.microsoft.com/office/drawing/2014/main" id="{C8CC9CE1-8E44-488D-9315-202B24A0E3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905250" cy="10696575"/>
          </a:xfrm>
          <a:prstGeom prst="rect">
            <a:avLst/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fr-FR" dirty="0"/>
          </a:p>
        </p:txBody>
      </p:sp>
      <p:sp>
        <p:nvSpPr>
          <p:cNvPr id="3" name="cover-accent">
            <a:extLst>
              <a:ext uri="{FF2B5EF4-FFF2-40B4-BE49-F238E27FC236}">
                <a16:creationId xmlns:a16="http://schemas.microsoft.com/office/drawing/2014/main" id="{0EDAA234-00A5-4E59-9042-C43EE28198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10696575"/>
          </a:xfrm>
          <a:prstGeom prst="rect">
            <a:avLst/>
          </a:prstGeom>
          <a:solidFill>
            <a:srgbClr val="FFA600"/>
          </a:solidFill>
          <a:ln w="0">
            <a:noFill/>
            <a:prstDash val="solid"/>
          </a:ln>
        </p:spPr>
        <p:txBody>
          <a:bodyPr/>
          <a:lstStyle/>
          <a:p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334000" y="401337"/>
            <a:ext cx="1847850" cy="10991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6A9DDA-FD2D-4CA9-8BAA-ACB4CB69304F}"/>
              </a:ext>
            </a:extLst>
          </p:cNvPr>
          <p:cNvSpPr>
            <a:spLocks noGrp="1"/>
          </p:cNvSpPr>
          <p:nvPr/>
        </p:nvSpPr>
        <p:spPr>
          <a:xfrm>
            <a:off x="2349558" y="9768383"/>
            <a:ext cx="3048000" cy="2740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1275" b="1">
                <a:solidFill>
                  <a:srgbClr val="F47C6B"/>
                </a:solidFill>
                <a:latin typeface="Aptos"/>
                <a:ea typeface="Aptos"/>
                <a:cs typeface="Aptos"/>
              </a:defRPr>
            </a:pPr>
            <a:r>
              <a:rPr lang="en-US" sz="1275" b="1" dirty="0">
                <a:solidFill>
                  <a:srgbClr val="FFA600"/>
                </a:solidFill>
                <a:latin typeface="Aptos"/>
                <a:ea typeface="Aptos"/>
                <a:cs typeface="Aptos"/>
              </a:rPr>
              <a:t>RÉPUBLIQUE DU NIGER </a:t>
            </a:r>
            <a:r>
              <a:rPr lang="fr-TD" dirty="0">
                <a:solidFill>
                  <a:srgbClr val="FFA600"/>
                </a:solidFill>
              </a:rPr>
              <a:t>·  </a:t>
            </a:r>
            <a:r>
              <a:rPr sz="1275" b="1" dirty="0">
                <a:solidFill>
                  <a:srgbClr val="FFA600"/>
                </a:solidFill>
                <a:latin typeface="Aptos"/>
                <a:ea typeface="Aptos"/>
                <a:cs typeface="Aptos"/>
              </a:rPr>
              <a:t>ÉDITION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0877F7-77E0-4327-8313-271E7E18854B}"/>
              </a:ext>
            </a:extLst>
          </p:cNvPr>
          <p:cNvSpPr>
            <a:spLocks noGrp="1"/>
          </p:cNvSpPr>
          <p:nvPr/>
        </p:nvSpPr>
        <p:spPr>
          <a:xfrm>
            <a:off x="947737" y="1927695"/>
            <a:ext cx="566737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3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dirty="0">
                <a:solidFill>
                  <a:srgbClr val="FFA600"/>
                </a:solidFill>
                <a:latin typeface="Aptos Display"/>
                <a:ea typeface="Aptos Display"/>
                <a:cs typeface="Aptos Display"/>
              </a:rPr>
              <a:t>CATALOGUE DE FORMATION</a:t>
            </a:r>
          </a:p>
        </p:txBody>
      </p:sp>
      <p:sp>
        <p:nvSpPr>
          <p:cNvPr id="9" name="cover-rule">
            <a:extLst>
              <a:ext uri="{FF2B5EF4-FFF2-40B4-BE49-F238E27FC236}">
                <a16:creationId xmlns:a16="http://schemas.microsoft.com/office/drawing/2014/main" id="{A5218D60-D09A-4339-8702-9172033A2F7A}"/>
              </a:ext>
            </a:extLst>
          </p:cNvPr>
          <p:cNvSpPr>
            <a:spLocks noGrp="1"/>
          </p:cNvSpPr>
          <p:nvPr/>
        </p:nvSpPr>
        <p:spPr>
          <a:xfrm>
            <a:off x="495300" y="6286500"/>
            <a:ext cx="723900" cy="47625"/>
          </a:xfrm>
          <a:prstGeom prst="rect">
            <a:avLst/>
          </a:prstGeom>
          <a:solidFill>
            <a:srgbClr val="1F8A89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830B1B-5FB6-4015-A1CA-759E1981FAB9}"/>
              </a:ext>
            </a:extLst>
          </p:cNvPr>
          <p:cNvSpPr>
            <a:spLocks noGrp="1"/>
          </p:cNvSpPr>
          <p:nvPr/>
        </p:nvSpPr>
        <p:spPr>
          <a:xfrm>
            <a:off x="266700" y="6762746"/>
            <a:ext cx="3048000" cy="45671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F7F3EE"/>
                </a:solidFill>
                <a:latin typeface="Aptos"/>
                <a:ea typeface="Aptos"/>
                <a:cs typeface="Aptos"/>
              </a:defRPr>
            </a:pPr>
            <a:r>
              <a:rPr sz="1350" b="1" dirty="0">
                <a:solidFill>
                  <a:srgbClr val="F7F3EE"/>
                </a:solidFill>
                <a:latin typeface="Aptos"/>
                <a:ea typeface="Aptos"/>
                <a:cs typeface="Aptos"/>
              </a:rPr>
              <a:t>Des </a:t>
            </a:r>
            <a:r>
              <a:rPr sz="1350" b="1" dirty="0" err="1">
                <a:solidFill>
                  <a:srgbClr val="F7F3EE"/>
                </a:solidFill>
                <a:latin typeface="Aptos"/>
                <a:ea typeface="Aptos"/>
                <a:cs typeface="Aptos"/>
              </a:rPr>
              <a:t>parcours</a:t>
            </a:r>
            <a:r>
              <a:rPr sz="1350" b="1" dirty="0">
                <a:solidFill>
                  <a:srgbClr val="F7F3EE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1" dirty="0" err="1">
                <a:solidFill>
                  <a:srgbClr val="F7F3EE"/>
                </a:solidFill>
                <a:latin typeface="Aptos"/>
                <a:ea typeface="Aptos"/>
                <a:cs typeface="Aptos"/>
              </a:rPr>
              <a:t>conçus</a:t>
            </a:r>
            <a:r>
              <a:rPr sz="1350" b="1" dirty="0">
                <a:solidFill>
                  <a:srgbClr val="F7F3EE"/>
                </a:solidFill>
                <a:latin typeface="Aptos"/>
                <a:ea typeface="Aptos"/>
                <a:cs typeface="Aptos"/>
              </a:rPr>
              <a:t> pour les </a:t>
            </a:r>
            <a:r>
              <a:rPr sz="1350" b="1" dirty="0" err="1">
                <a:solidFill>
                  <a:srgbClr val="F7F3EE"/>
                </a:solidFill>
                <a:latin typeface="Aptos"/>
                <a:ea typeface="Aptos"/>
                <a:cs typeface="Aptos"/>
              </a:rPr>
              <a:t>réalités</a:t>
            </a:r>
            <a:r>
              <a:rPr sz="1350" b="1" dirty="0">
                <a:solidFill>
                  <a:srgbClr val="F7F3EE"/>
                </a:solidFill>
                <a:latin typeface="Aptos"/>
                <a:ea typeface="Aptos"/>
                <a:cs typeface="Aptos"/>
              </a:rPr>
              <a:t> du terrai</a:t>
            </a:r>
            <a:r>
              <a:rPr lang="en-US" sz="1350" b="1" dirty="0">
                <a:solidFill>
                  <a:srgbClr val="F7F3EE"/>
                </a:solidFill>
                <a:latin typeface="Aptos"/>
                <a:ea typeface="Aptos"/>
                <a:cs typeface="Aptos"/>
              </a:rPr>
              <a:t>n</a:t>
            </a:r>
            <a:endParaRPr sz="1350" b="1" dirty="0">
              <a:solidFill>
                <a:srgbClr val="F7F3E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E91237-4957-4A98-832A-D3A18E5B6851}"/>
              </a:ext>
            </a:extLst>
          </p:cNvPr>
          <p:cNvSpPr>
            <a:spLocks noGrp="1"/>
          </p:cNvSpPr>
          <p:nvPr/>
        </p:nvSpPr>
        <p:spPr>
          <a:xfrm>
            <a:off x="495300" y="10374833"/>
            <a:ext cx="6619875" cy="216967"/>
          </a:xfrm>
          <a:prstGeom prst="rect">
            <a:avLst/>
          </a:prstGeom>
          <a:solidFill>
            <a:schemeClr val="bg2"/>
          </a:solidFill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112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fr-TD" sz="1125" b="1" dirty="0">
                <a:solidFill>
                  <a:srgbClr val="002060"/>
                </a:solidFill>
                <a:hlinkClick r:id="rId5"/>
              </a:rPr>
              <a:t>www.sady-group.com</a:t>
            </a:r>
            <a:r>
              <a:rPr lang="fr-TD" sz="1125" b="1" dirty="0">
                <a:solidFill>
                  <a:srgbClr val="002060"/>
                </a:solidFill>
              </a:rPr>
              <a:t> - NIF 152475/R · RCCM NE-NIM-01-2025-B13-00582 · SARLU · © 2026 Sady Group</a:t>
            </a:r>
          </a:p>
          <a:p>
            <a:pPr algn="ctr">
              <a:defRPr sz="112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lang="fr-FR" sz="1200" dirty="0">
              <a:solidFill>
                <a:srgbClr val="00206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9CC8C3E-8D1B-71D3-3124-6C25799E2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3" y="247651"/>
            <a:ext cx="1415934" cy="141593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D341F1-8E23-BFF0-F309-10ACB07F89BD}"/>
              </a:ext>
            </a:extLst>
          </p:cNvPr>
          <p:cNvSpPr>
            <a:spLocks noGrp="1"/>
          </p:cNvSpPr>
          <p:nvPr/>
        </p:nvSpPr>
        <p:spPr>
          <a:xfrm>
            <a:off x="2124075" y="422362"/>
            <a:ext cx="3143250" cy="105710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3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2000" b="1" dirty="0">
                <a:solidFill>
                  <a:srgbClr val="FFA600"/>
                </a:solidFill>
                <a:latin typeface="Aptos Display"/>
                <a:ea typeface="Aptos Display"/>
                <a:cs typeface="Aptos Display"/>
              </a:rPr>
              <a:t>SADY ACADEMY </a:t>
            </a:r>
          </a:p>
          <a:p>
            <a:pPr algn="ctr">
              <a:defRPr sz="3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2000" b="1" dirty="0">
                <a:solidFill>
                  <a:srgbClr val="FFA600"/>
                </a:solidFill>
                <a:latin typeface="Aptos Display"/>
                <a:ea typeface="Aptos Display"/>
                <a:cs typeface="Aptos Display"/>
              </a:rPr>
              <a:t>&amp; </a:t>
            </a:r>
          </a:p>
          <a:p>
            <a:pPr algn="ctr">
              <a:defRPr sz="3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2000" b="1" dirty="0">
                <a:solidFill>
                  <a:srgbClr val="FFA600"/>
                </a:solidFill>
                <a:latin typeface="Aptos Display"/>
                <a:ea typeface="Aptos Display"/>
                <a:cs typeface="Aptos Display"/>
              </a:rPr>
              <a:t>GEOSIGMOID</a:t>
            </a:r>
            <a:endParaRPr sz="2000" b="1" dirty="0">
              <a:solidFill>
                <a:srgbClr val="FFA6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4DC15D8-B1AC-7434-F82B-96836865682D}"/>
              </a:ext>
            </a:extLst>
          </p:cNvPr>
          <p:cNvSpPr txBox="1"/>
          <p:nvPr/>
        </p:nvSpPr>
        <p:spPr>
          <a:xfrm>
            <a:off x="280987" y="5142298"/>
            <a:ext cx="30480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350" b="1">
                <a:solidFill>
                  <a:srgbClr val="F7F3EE"/>
                </a:solidFill>
                <a:latin typeface="Aptos"/>
                <a:ea typeface="Aptos"/>
                <a:cs typeface="Aptos"/>
              </a:defRPr>
            </a:pPr>
            <a:r>
              <a:rPr lang="fr-TD" sz="1350" b="1" dirty="0">
                <a:solidFill>
                  <a:srgbClr val="F7F3EE"/>
                </a:solidFill>
                <a:latin typeface="Aptos"/>
              </a:rPr>
              <a:t>84 formations en partenariat avec  Geosigmoid – partenaire technique de  SADY GROUP au Niger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839BE89-9119-61DF-FA01-18D2CDBCDBD7}"/>
              </a:ext>
            </a:extLst>
          </p:cNvPr>
          <p:cNvSpPr txBox="1"/>
          <p:nvPr/>
        </p:nvSpPr>
        <p:spPr>
          <a:xfrm>
            <a:off x="495300" y="2931692"/>
            <a:ext cx="6753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TD" sz="1600" b="1" dirty="0">
                <a:solidFill>
                  <a:srgbClr val="FFA600"/>
                </a:solidFill>
                <a:latin typeface="Aptos" panose="020B0004020202020204" pitchFamily="34" charset="0"/>
              </a:rPr>
              <a:t>Geosciences · Ingenierie petroliere · Performance operationnelle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512403-8BA3-0CBC-51C3-6CFF052E1DB9}"/>
              </a:ext>
            </a:extLst>
          </p:cNvPr>
          <p:cNvSpPr txBox="1"/>
          <p:nvPr/>
        </p:nvSpPr>
        <p:spPr>
          <a:xfrm>
            <a:off x="2022473" y="3639997"/>
            <a:ext cx="3765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TD" dirty="0">
                <a:solidFill>
                  <a:srgbClr val="FFA600"/>
                </a:solidFill>
                <a:latin typeface="Aptos" panose="020B0004020202020204" pitchFamily="34" charset="0"/>
              </a:rPr>
              <a:t>au service du contenu local nigérien</a:t>
            </a:r>
          </a:p>
        </p:txBody>
      </p:sp>
      <p:sp>
        <p:nvSpPr>
          <p:cNvPr id="4" name="cover-rule">
            <a:extLst>
              <a:ext uri="{FF2B5EF4-FFF2-40B4-BE49-F238E27FC236}">
                <a16:creationId xmlns:a16="http://schemas.microsoft.com/office/drawing/2014/main" id="{1E06E8E7-98CC-24BF-B56E-40ECFD2AF6C4}"/>
              </a:ext>
            </a:extLst>
          </p:cNvPr>
          <p:cNvSpPr>
            <a:spLocks noGrp="1"/>
          </p:cNvSpPr>
          <p:nvPr/>
        </p:nvSpPr>
        <p:spPr>
          <a:xfrm>
            <a:off x="2051079" y="2555310"/>
            <a:ext cx="3708341" cy="49130"/>
          </a:xfrm>
          <a:prstGeom prst="rect">
            <a:avLst/>
          </a:prstGeom>
          <a:solidFill>
            <a:srgbClr val="1F8A89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751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-rail"/>
          <p:cNvSpPr/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FFA600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" name="wordmark"/>
          <p:cNvSpPr/>
          <p:nvPr/>
        </p:nvSpPr>
        <p:spPr>
          <a:xfrm>
            <a:off x="457200" y="266700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GROUP &amp; GEOSIGMOID</a:t>
            </a:r>
          </a:p>
        </p:txBody>
      </p:sp>
      <p:sp>
        <p:nvSpPr>
          <p:cNvPr id="7" name="title"/>
          <p:cNvSpPr/>
          <p:nvPr/>
        </p:nvSpPr>
        <p:spPr>
          <a:xfrm>
            <a:off x="457200" y="876300"/>
            <a:ext cx="6572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Vision commune</a:t>
            </a:r>
          </a:p>
        </p:txBody>
      </p:sp>
      <p:sp>
        <p:nvSpPr>
          <p:cNvPr id="8" name="intro"/>
          <p:cNvSpPr/>
          <p:nvPr/>
        </p:nvSpPr>
        <p:spPr>
          <a:xfrm>
            <a:off x="457200" y="1508325"/>
            <a:ext cx="6648450" cy="1140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500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SADY </a:t>
            </a:r>
            <a:r>
              <a:rPr lang="fr-FR" sz="150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GROUP </a:t>
            </a:r>
            <a:r>
              <a:rPr lang="fr-FR" sz="1500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et GEOSIGMOID s’associent pour renforcer les compétences nationales, structurer les programmes de formation et accompagner les projets de modernisation en géosciences</a:t>
            </a:r>
            <a:r>
              <a:rPr lang="fr-FR" sz="150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, ingénierie pétrolière et performance opérationnelle </a:t>
            </a:r>
            <a:r>
              <a:rPr lang="fr-FR" sz="1500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au Niger.</a:t>
            </a:r>
          </a:p>
        </p:txBody>
      </p:sp>
      <p:sp>
        <p:nvSpPr>
          <p:cNvPr id="20" name="bar-0"/>
          <p:cNvSpPr/>
          <p:nvPr/>
        </p:nvSpPr>
        <p:spPr>
          <a:xfrm>
            <a:off x="457200" y="2950000"/>
            <a:ext cx="57150" cy="1150000"/>
          </a:xfrm>
          <a:prstGeom prst="rect">
            <a:avLst/>
          </a:prstGeom>
          <a:solidFill>
            <a:srgbClr val="FFA600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1" name="h-0"/>
          <p:cNvSpPr/>
          <p:nvPr/>
        </p:nvSpPr>
        <p:spPr>
          <a:xfrm>
            <a:off x="685800" y="2950000"/>
            <a:ext cx="63436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7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Ancrage local</a:t>
            </a:r>
          </a:p>
        </p:txBody>
      </p:sp>
      <p:sp>
        <p:nvSpPr>
          <p:cNvPr id="22" name="b-0"/>
          <p:cNvSpPr/>
          <p:nvPr/>
        </p:nvSpPr>
        <p:spPr>
          <a:xfrm>
            <a:off x="685800" y="3400000"/>
            <a:ext cx="6343650" cy="7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350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SADY </a:t>
            </a:r>
            <a:r>
              <a:rPr lang="fr-FR"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GROUP </a:t>
            </a:r>
            <a:r>
              <a:rPr lang="fr-FR" sz="1350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assure la proximité terrain, la relation institutionnelle et la cohérence avec le contenu local nigérien.</a:t>
            </a:r>
          </a:p>
        </p:txBody>
      </p:sp>
      <p:sp>
        <p:nvSpPr>
          <p:cNvPr id="30" name="bar-1"/>
          <p:cNvSpPr/>
          <p:nvPr/>
        </p:nvSpPr>
        <p:spPr>
          <a:xfrm>
            <a:off x="457200" y="4800000"/>
            <a:ext cx="57150" cy="1150000"/>
          </a:xfrm>
          <a:prstGeom prst="rect">
            <a:avLst/>
          </a:prstGeom>
          <a:solidFill>
            <a:srgbClr val="1F8A89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1" name="h-1"/>
          <p:cNvSpPr/>
          <p:nvPr/>
        </p:nvSpPr>
        <p:spPr>
          <a:xfrm>
            <a:off x="685800" y="4800000"/>
            <a:ext cx="63436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7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Expertise structurée</a:t>
            </a:r>
          </a:p>
        </p:txBody>
      </p:sp>
      <p:sp>
        <p:nvSpPr>
          <p:cNvPr id="32" name="b-1"/>
          <p:cNvSpPr/>
          <p:nvPr/>
        </p:nvSpPr>
        <p:spPr>
          <a:xfrm>
            <a:off x="685800" y="5250000"/>
            <a:ext cx="6343650" cy="7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r>
              <a:rPr lang="fr-FR" sz="1350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GEOSIGMOID apporte son expertise internationale en </a:t>
            </a:r>
            <a:r>
              <a:rPr lang="fr-FR" sz="140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géosciences, ingénierie pétrolière et performance opérationnelle </a:t>
            </a:r>
            <a:r>
              <a:rPr lang="fr-FR" sz="1350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40" name="bar-2"/>
          <p:cNvSpPr/>
          <p:nvPr/>
        </p:nvSpPr>
        <p:spPr>
          <a:xfrm>
            <a:off x="457200" y="6650000"/>
            <a:ext cx="57150" cy="1150000"/>
          </a:xfrm>
          <a:prstGeom prst="rect">
            <a:avLst/>
          </a:prstGeom>
          <a:solidFill>
            <a:srgbClr val="6E1F3A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1" name="h-2"/>
          <p:cNvSpPr/>
          <p:nvPr/>
        </p:nvSpPr>
        <p:spPr>
          <a:xfrm>
            <a:off x="685800" y="6650000"/>
            <a:ext cx="63436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7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Impact durable</a:t>
            </a:r>
          </a:p>
        </p:txBody>
      </p:sp>
      <p:sp>
        <p:nvSpPr>
          <p:cNvPr id="42" name="b-2"/>
          <p:cNvSpPr/>
          <p:nvPr/>
        </p:nvSpPr>
        <p:spPr>
          <a:xfrm>
            <a:off x="685800" y="7100000"/>
            <a:ext cx="6343650" cy="7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Le partenariat vise le transfert de compétences, l’autonomie des équipes et la création de valeur au Niger.</a:t>
            </a:r>
          </a:p>
        </p:txBody>
      </p:sp>
      <p:sp>
        <p:nvSpPr>
          <p:cNvPr id="4" name="footer-line"/>
          <p:cNvSpPr/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website"/>
          <p:cNvSpPr/>
          <p:nvPr/>
        </p:nvSpPr>
        <p:spPr>
          <a:xfrm>
            <a:off x="457200" y="10315575"/>
            <a:ext cx="2668249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00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www.sady-group.com</a:t>
            </a:r>
            <a:endParaRPr lang="fr-FR" sz="1000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page"/>
          <p:cNvSpPr/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r"/>
            <a:r>
              <a:rPr lang="fr-FR" sz="975" b="1">
                <a:solidFill>
                  <a:srgbClr val="F47C6B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0778990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-rail"/>
          <p:cNvSpPr/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FFA600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" name="wordmark"/>
          <p:cNvSpPr/>
          <p:nvPr/>
        </p:nvSpPr>
        <p:spPr>
          <a:xfrm>
            <a:off x="457200" y="266700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GROUP &amp; GEOSIGMOID</a:t>
            </a:r>
          </a:p>
        </p:txBody>
      </p:sp>
      <p:sp>
        <p:nvSpPr>
          <p:cNvPr id="7" name="title"/>
          <p:cNvSpPr/>
          <p:nvPr/>
        </p:nvSpPr>
        <p:spPr>
          <a:xfrm>
            <a:off x="457200" y="876300"/>
            <a:ext cx="6572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Contexte Nigérien</a:t>
            </a:r>
          </a:p>
        </p:txBody>
      </p:sp>
      <p:sp>
        <p:nvSpPr>
          <p:cNvPr id="20" name="bar-0"/>
          <p:cNvSpPr/>
          <p:nvPr/>
        </p:nvSpPr>
        <p:spPr>
          <a:xfrm>
            <a:off x="457200" y="2050000"/>
            <a:ext cx="57150" cy="1150000"/>
          </a:xfrm>
          <a:prstGeom prst="rect">
            <a:avLst/>
          </a:prstGeom>
          <a:solidFill>
            <a:srgbClr val="FFA600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1" name="h-0"/>
          <p:cNvSpPr/>
          <p:nvPr/>
        </p:nvSpPr>
        <p:spPr>
          <a:xfrm>
            <a:off x="685800" y="2050000"/>
            <a:ext cx="63436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7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Un moteur de croissance</a:t>
            </a:r>
          </a:p>
        </p:txBody>
      </p:sp>
      <p:sp>
        <p:nvSpPr>
          <p:cNvPr id="22" name="b-0"/>
          <p:cNvSpPr/>
          <p:nvPr/>
        </p:nvSpPr>
        <p:spPr>
          <a:xfrm>
            <a:off x="685800" y="2500000"/>
            <a:ext cx="6343650" cy="8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Les secteurs extractifs et énergétiques structurent l’économie nationale et accroissent les responsabilités des institutions, opérateurs et acteurs locaux.</a:t>
            </a:r>
          </a:p>
        </p:txBody>
      </p:sp>
      <p:sp>
        <p:nvSpPr>
          <p:cNvPr id="30" name="bar-1"/>
          <p:cNvSpPr/>
          <p:nvPr/>
        </p:nvSpPr>
        <p:spPr>
          <a:xfrm>
            <a:off x="457200" y="3900000"/>
            <a:ext cx="57150" cy="1150000"/>
          </a:xfrm>
          <a:prstGeom prst="rect">
            <a:avLst/>
          </a:prstGeom>
          <a:solidFill>
            <a:srgbClr val="1F8A89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1" name="h-1"/>
          <p:cNvSpPr/>
          <p:nvPr/>
        </p:nvSpPr>
        <p:spPr>
          <a:xfrm>
            <a:off x="685800" y="3900000"/>
            <a:ext cx="63436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7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Un besoin de capacités</a:t>
            </a:r>
          </a:p>
        </p:txBody>
      </p:sp>
      <p:sp>
        <p:nvSpPr>
          <p:cNvPr id="32" name="b-1"/>
          <p:cNvSpPr/>
          <p:nvPr/>
        </p:nvSpPr>
        <p:spPr>
          <a:xfrm>
            <a:off x="685800" y="4350000"/>
            <a:ext cx="6343650" cy="8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La modernisation exige des compétences managériales, techniques, numériques et organisationnelles renforcées.</a:t>
            </a:r>
          </a:p>
        </p:txBody>
      </p:sp>
      <p:sp>
        <p:nvSpPr>
          <p:cNvPr id="40" name="bar-2"/>
          <p:cNvSpPr/>
          <p:nvPr/>
        </p:nvSpPr>
        <p:spPr>
          <a:xfrm>
            <a:off x="457200" y="5750000"/>
            <a:ext cx="57150" cy="1150000"/>
          </a:xfrm>
          <a:prstGeom prst="rect">
            <a:avLst/>
          </a:prstGeom>
          <a:solidFill>
            <a:srgbClr val="6E1F3A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1" name="h-2"/>
          <p:cNvSpPr/>
          <p:nvPr/>
        </p:nvSpPr>
        <p:spPr>
          <a:xfrm>
            <a:off x="685800" y="5750000"/>
            <a:ext cx="63436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7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Une exigence structurante</a:t>
            </a:r>
          </a:p>
        </p:txBody>
      </p:sp>
      <p:sp>
        <p:nvSpPr>
          <p:cNvPr id="42" name="b-2"/>
          <p:cNvSpPr/>
          <p:nvPr/>
        </p:nvSpPr>
        <p:spPr>
          <a:xfrm>
            <a:off x="685800" y="6200000"/>
            <a:ext cx="6343650" cy="8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Le contenu local devient une priorité : emplois, main‑d’œuvre qualifiée, valeur locale et transfert de savoir-faire.</a:t>
            </a:r>
          </a:p>
        </p:txBody>
      </p:sp>
      <p:sp>
        <p:nvSpPr>
          <p:cNvPr id="50" name="callout"/>
          <p:cNvSpPr/>
          <p:nvPr/>
        </p:nvSpPr>
        <p:spPr>
          <a:xfrm>
            <a:off x="457200" y="7650000"/>
            <a:ext cx="6648450" cy="1150000"/>
          </a:xfrm>
          <a:prstGeom prst="roundRect">
            <a:avLst>
              <a:gd name="adj" fmla="val 6000"/>
            </a:avLst>
          </a:prstGeom>
          <a:solidFill>
            <a:srgbClr val="FDF0DA"/>
          </a:solidFill>
          <a:ln w="0">
            <a:noFill/>
          </a:ln>
        </p:spPr>
        <p:txBody>
          <a:bodyPr lIns="228600" tIns="182880" rIns="228600" bIns="182880" anchor="ctr"/>
          <a:lstStyle/>
          <a:p>
            <a:pPr algn="l"/>
            <a:r>
              <a:rPr lang="fr-FR" sz="14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Notre réponse : </a:t>
            </a:r>
            <a:r>
              <a:rPr lang="fr-FR" sz="140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un programme commun qui renforce les compétences nationales tout en captant davantage de valeur localement.</a:t>
            </a:r>
          </a:p>
        </p:txBody>
      </p:sp>
      <p:sp>
        <p:nvSpPr>
          <p:cNvPr id="4" name="footer-line"/>
          <p:cNvSpPr/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website"/>
          <p:cNvSpPr/>
          <p:nvPr/>
        </p:nvSpPr>
        <p:spPr>
          <a:xfrm>
            <a:off x="457200" y="10315575"/>
            <a:ext cx="2668249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00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www.sady-group.com</a:t>
            </a:r>
            <a:endParaRPr lang="fr-FR" sz="1000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page"/>
          <p:cNvSpPr/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r"/>
            <a:r>
              <a:rPr lang="fr-FR" sz="975" b="1">
                <a:solidFill>
                  <a:srgbClr val="F47C6B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0778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-rail"/>
          <p:cNvSpPr/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FFA600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" name="wordmark"/>
          <p:cNvSpPr/>
          <p:nvPr/>
        </p:nvSpPr>
        <p:spPr>
          <a:xfrm>
            <a:off x="457200" y="266700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GROUP &amp; GEOSIGMOID</a:t>
            </a:r>
          </a:p>
        </p:txBody>
      </p:sp>
      <p:sp>
        <p:nvSpPr>
          <p:cNvPr id="7" name="title"/>
          <p:cNvSpPr/>
          <p:nvPr/>
        </p:nvSpPr>
        <p:spPr>
          <a:xfrm>
            <a:off x="457200" y="876300"/>
            <a:ext cx="6572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SADY GROUP — chef de file nigérien</a:t>
            </a:r>
          </a:p>
        </p:txBody>
      </p:sp>
      <p:sp>
        <p:nvSpPr>
          <p:cNvPr id="8" name="intro"/>
          <p:cNvSpPr/>
          <p:nvPr/>
        </p:nvSpPr>
        <p:spPr>
          <a:xfrm>
            <a:off x="457200" y="1828800"/>
            <a:ext cx="6648450" cy="8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50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SADY GROUP porte le dispositif localement et assure la cohérence institutionnelle, opérationnelle et réglementaire au Niger.</a:t>
            </a:r>
          </a:p>
        </p:txBody>
      </p:sp>
      <p:sp>
        <p:nvSpPr>
          <p:cNvPr id="20" name="bar-0"/>
          <p:cNvSpPr/>
          <p:nvPr/>
        </p:nvSpPr>
        <p:spPr>
          <a:xfrm>
            <a:off x="457200" y="2950000"/>
            <a:ext cx="57150" cy="1150000"/>
          </a:xfrm>
          <a:prstGeom prst="rect">
            <a:avLst/>
          </a:prstGeom>
          <a:solidFill>
            <a:srgbClr val="FFA600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1" name="h-0"/>
          <p:cNvSpPr/>
          <p:nvPr/>
        </p:nvSpPr>
        <p:spPr>
          <a:xfrm>
            <a:off x="685800" y="2950000"/>
            <a:ext cx="63436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7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Coordination locale</a:t>
            </a:r>
          </a:p>
        </p:txBody>
      </p:sp>
      <p:sp>
        <p:nvSpPr>
          <p:cNvPr id="22" name="b-0"/>
          <p:cNvSpPr/>
          <p:nvPr/>
        </p:nvSpPr>
        <p:spPr>
          <a:xfrm>
            <a:off x="685800" y="3400000"/>
            <a:ext cx="6343650" cy="7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Relation institutionnelle, mobilisation des acteurs, compréhension du contexte national et suivi terrain.</a:t>
            </a:r>
          </a:p>
        </p:txBody>
      </p:sp>
      <p:sp>
        <p:nvSpPr>
          <p:cNvPr id="30" name="bar-1"/>
          <p:cNvSpPr/>
          <p:nvPr/>
        </p:nvSpPr>
        <p:spPr>
          <a:xfrm>
            <a:off x="457200" y="4800000"/>
            <a:ext cx="57150" cy="1150000"/>
          </a:xfrm>
          <a:prstGeom prst="rect">
            <a:avLst/>
          </a:prstGeom>
          <a:solidFill>
            <a:srgbClr val="1F8A89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1" name="h-1"/>
          <p:cNvSpPr/>
          <p:nvPr/>
        </p:nvSpPr>
        <p:spPr>
          <a:xfrm>
            <a:off x="685800" y="4800000"/>
            <a:ext cx="63436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7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Contenu local</a:t>
            </a:r>
          </a:p>
        </p:txBody>
      </p:sp>
      <p:sp>
        <p:nvSpPr>
          <p:cNvPr id="32" name="b-1"/>
          <p:cNvSpPr/>
          <p:nvPr/>
        </p:nvSpPr>
        <p:spPr>
          <a:xfrm>
            <a:off x="685800" y="5250000"/>
            <a:ext cx="6343650" cy="7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Alignement avec les priorités nationales, développement des compétences nigériennes et transfert progressif.</a:t>
            </a:r>
          </a:p>
        </p:txBody>
      </p:sp>
      <p:sp>
        <p:nvSpPr>
          <p:cNvPr id="40" name="bar-2"/>
          <p:cNvSpPr/>
          <p:nvPr/>
        </p:nvSpPr>
        <p:spPr>
          <a:xfrm>
            <a:off x="457200" y="6650000"/>
            <a:ext cx="57150" cy="1150000"/>
          </a:xfrm>
          <a:prstGeom prst="rect">
            <a:avLst/>
          </a:prstGeom>
          <a:solidFill>
            <a:srgbClr val="6E1F3A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1" name="h-2"/>
          <p:cNvSpPr/>
          <p:nvPr/>
        </p:nvSpPr>
        <p:spPr>
          <a:xfrm>
            <a:off x="685800" y="6650000"/>
            <a:ext cx="63436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7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</a:t>
            </a:r>
            <a:r>
              <a:rPr lang="fr-FR" sz="170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Academy</a:t>
            </a:r>
            <a:endParaRPr lang="fr-FR" sz="1700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2" name="b-2"/>
          <p:cNvSpPr/>
          <p:nvPr/>
        </p:nvSpPr>
        <p:spPr>
          <a:xfrm>
            <a:off x="685800" y="7100000"/>
            <a:ext cx="6343650" cy="7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Dispositif national de formation, ingénierie locale, mise en œuvre et capitalisation des programmes.</a:t>
            </a:r>
          </a:p>
        </p:txBody>
      </p:sp>
      <p:sp>
        <p:nvSpPr>
          <p:cNvPr id="4" name="footer-line"/>
          <p:cNvSpPr/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website"/>
          <p:cNvSpPr/>
          <p:nvPr/>
        </p:nvSpPr>
        <p:spPr>
          <a:xfrm>
            <a:off x="457200" y="10315575"/>
            <a:ext cx="2668249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l"/>
            <a:r>
              <a:rPr lang="fr-FR" sz="100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www.sady-group.com</a:t>
            </a:r>
            <a:endParaRPr lang="fr-FR" sz="1000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page"/>
          <p:cNvSpPr/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/>
          <a:p>
            <a:pPr algn="r"/>
            <a:r>
              <a:rPr lang="fr-FR" sz="975" b="1">
                <a:solidFill>
                  <a:srgbClr val="F47C6B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07789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D773F9-527B-97D7-60A8-23C8C46D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ccent-2">
            <a:extLst>
              <a:ext uri="{FF2B5EF4-FFF2-40B4-BE49-F238E27FC236}">
                <a16:creationId xmlns:a16="http://schemas.microsoft.com/office/drawing/2014/main" id="{C9C87598-436D-AEAC-9759-C5E9DE93DA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FFA60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" name="wordmark-2">
            <a:extLst>
              <a:ext uri="{FF2B5EF4-FFF2-40B4-BE49-F238E27FC236}">
                <a16:creationId xmlns:a16="http://schemas.microsoft.com/office/drawing/2014/main" id="{35C1C1FA-5EEB-6C3D-3C43-23FB10E9E735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2000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E1F3A"/>
                </a:solidFill>
                <a:latin typeface="Aptos"/>
                <a:ea typeface="Aptos"/>
                <a:cs typeface="Aptos"/>
              </a:defRPr>
            </a:pPr>
            <a:r>
              <a:rPr lang="en-US"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GROUP &amp; </a:t>
            </a:r>
            <a:r>
              <a:rPr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GEOSIGMOID</a:t>
            </a:r>
          </a:p>
        </p:txBody>
      </p:sp>
      <p:sp>
        <p:nvSpPr>
          <p:cNvPr id="3" name="footer-line-2">
            <a:extLst>
              <a:ext uri="{FF2B5EF4-FFF2-40B4-BE49-F238E27FC236}">
                <a16:creationId xmlns:a16="http://schemas.microsoft.com/office/drawing/2014/main" id="{C6F47AA8-BAC3-B42A-AA56-D27E96A960BF}"/>
              </a:ext>
            </a:extLst>
          </p:cNvPr>
          <p:cNvSpPr>
            <a:spLocks noGrp="1"/>
          </p:cNvSpPr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website-2">
            <a:extLst>
              <a:ext uri="{FF2B5EF4-FFF2-40B4-BE49-F238E27FC236}">
                <a16:creationId xmlns:a16="http://schemas.microsoft.com/office/drawing/2014/main" id="{2B032BB6-492B-3594-3A3C-1804D7A6562B}"/>
              </a:ext>
            </a:extLst>
          </p:cNvPr>
          <p:cNvSpPr>
            <a:spLocks noGrp="1"/>
          </p:cNvSpPr>
          <p:nvPr/>
        </p:nvSpPr>
        <p:spPr>
          <a:xfrm>
            <a:off x="457199" y="10315575"/>
            <a:ext cx="2668249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975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lang="fr-FR" sz="1000" b="1" dirty="0">
                <a:solidFill>
                  <a:srgbClr val="0070C0"/>
                </a:solidFill>
                <a:latin typeface="Aptos"/>
                <a:ea typeface="Aptos"/>
                <a:cs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www.sady-group.com</a:t>
            </a:r>
            <a:r>
              <a:rPr lang="fr-FR" sz="10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 </a:t>
            </a:r>
            <a:endParaRPr sz="975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page-2">
            <a:extLst>
              <a:ext uri="{FF2B5EF4-FFF2-40B4-BE49-F238E27FC236}">
                <a16:creationId xmlns:a16="http://schemas.microsoft.com/office/drawing/2014/main" id="{CFC51A3A-296D-0C22-C563-7C14E66F8A05}"/>
              </a:ext>
            </a:extLst>
          </p:cNvPr>
          <p:cNvSpPr>
            <a:spLocks noGrp="1"/>
          </p:cNvSpPr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F47C6B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7C6B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D975E2-7147-40CF-C9A7-45D200C5CEFE}"/>
              </a:ext>
            </a:extLst>
          </p:cNvPr>
          <p:cNvSpPr>
            <a:spLocks noGrp="1"/>
          </p:cNvSpPr>
          <p:nvPr/>
        </p:nvSpPr>
        <p:spPr>
          <a:xfrm>
            <a:off x="457200" y="876300"/>
            <a:ext cx="6572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2775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Des </a:t>
            </a: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compétences</a:t>
            </a: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 qui se </a:t>
            </a: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traduisent</a:t>
            </a: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 sur le terrain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7CA42E-97E4-607C-F16D-D7DF0D6C556D}"/>
              </a:ext>
            </a:extLst>
          </p:cNvPr>
          <p:cNvSpPr>
            <a:spLocks noGrp="1"/>
          </p:cNvSpPr>
          <p:nvPr/>
        </p:nvSpPr>
        <p:spPr>
          <a:xfrm>
            <a:off x="457200" y="2209800"/>
            <a:ext cx="6572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575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lang="en-US"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SADY GROUP </a:t>
            </a:r>
            <a:r>
              <a:rPr lang="en-US" sz="1575" b="0" dirty="0" err="1">
                <a:solidFill>
                  <a:srgbClr val="486581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575" b="0" dirty="0" err="1">
                <a:solidFill>
                  <a:srgbClr val="486581"/>
                </a:solidFill>
                <a:latin typeface="Aptos"/>
                <a:ea typeface="Aptos"/>
                <a:cs typeface="Aptos"/>
              </a:rPr>
              <a:t>partenariat</a:t>
            </a:r>
            <a:r>
              <a:rPr lang="en-US"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 technique avec </a:t>
            </a:r>
            <a:r>
              <a:rPr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GEOSIGMOID </a:t>
            </a:r>
            <a:r>
              <a:rPr sz="1575" b="0" dirty="0" err="1">
                <a:solidFill>
                  <a:srgbClr val="486581"/>
                </a:solidFill>
                <a:latin typeface="Aptos"/>
                <a:ea typeface="Aptos"/>
                <a:cs typeface="Aptos"/>
              </a:rPr>
              <a:t>associe</a:t>
            </a:r>
            <a:r>
              <a:rPr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 expertise technique, </a:t>
            </a:r>
            <a:r>
              <a:rPr sz="1575" b="0" dirty="0" err="1">
                <a:solidFill>
                  <a:srgbClr val="486581"/>
                </a:solidFill>
                <a:latin typeface="Aptos"/>
                <a:ea typeface="Aptos"/>
                <a:cs typeface="Aptos"/>
              </a:rPr>
              <a:t>cas</a:t>
            </a:r>
            <a:r>
              <a:rPr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486581"/>
                </a:solidFill>
                <a:latin typeface="Aptos"/>
                <a:ea typeface="Aptos"/>
                <a:cs typeface="Aptos"/>
              </a:rPr>
              <a:t>réels</a:t>
            </a:r>
            <a:r>
              <a:rPr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 et pratique </a:t>
            </a:r>
            <a:r>
              <a:rPr sz="1575" b="0" dirty="0" err="1">
                <a:solidFill>
                  <a:srgbClr val="486581"/>
                </a:solidFill>
                <a:latin typeface="Aptos"/>
                <a:ea typeface="Aptos"/>
                <a:cs typeface="Aptos"/>
              </a:rPr>
              <a:t>guidée</a:t>
            </a:r>
            <a:r>
              <a:rPr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 pour </a:t>
            </a:r>
            <a:r>
              <a:rPr sz="1575" b="0" dirty="0" err="1">
                <a:solidFill>
                  <a:srgbClr val="486581"/>
                </a:solidFill>
                <a:latin typeface="Aptos"/>
                <a:ea typeface="Aptos"/>
                <a:cs typeface="Aptos"/>
              </a:rPr>
              <a:t>accélérer</a:t>
            </a:r>
            <a:r>
              <a:rPr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dirty="0" err="1">
                <a:solidFill>
                  <a:srgbClr val="486581"/>
                </a:solidFill>
                <a:latin typeface="Aptos"/>
                <a:ea typeface="Aptos"/>
                <a:cs typeface="Aptos"/>
              </a:rPr>
              <a:t>l’autonomie</a:t>
            </a:r>
            <a:r>
              <a:rPr sz="1575" b="0" dirty="0">
                <a:solidFill>
                  <a:srgbClr val="486581"/>
                </a:solidFill>
                <a:latin typeface="Aptos"/>
                <a:ea typeface="Aptos"/>
                <a:cs typeface="Aptos"/>
              </a:rPr>
              <a:t> des équipes E&amp;P.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ABBCAA2-C10B-F6E4-7897-A6EA413972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192" r="29192"/>
          <a:stretch>
            <a:fillRect/>
          </a:stretch>
        </p:blipFill>
        <p:spPr>
          <a:xfrm>
            <a:off x="3429000" y="3371850"/>
            <a:ext cx="3676650" cy="49720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84765FE-51F3-FBA1-1642-7029071B13BE}"/>
              </a:ext>
            </a:extLst>
          </p:cNvPr>
          <p:cNvSpPr>
            <a:spLocks noGrp="1"/>
          </p:cNvSpPr>
          <p:nvPr/>
        </p:nvSpPr>
        <p:spPr>
          <a:xfrm>
            <a:off x="457200" y="3562350"/>
            <a:ext cx="2286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4350" b="1">
                <a:solidFill>
                  <a:srgbClr val="6E1F3A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>
                <a:solidFill>
                  <a:srgbClr val="6E1F3A"/>
                </a:solidFill>
                <a:latin typeface="Aptos Display"/>
                <a:ea typeface="Aptos Display"/>
                <a:cs typeface="Aptos Display"/>
              </a:rPr>
              <a:t>84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1AC121-A9FF-9124-3306-F2D31B040BD4}"/>
              </a:ext>
            </a:extLst>
          </p:cNvPr>
          <p:cNvSpPr>
            <a:spLocks noGrp="1"/>
          </p:cNvSpPr>
          <p:nvPr/>
        </p:nvSpPr>
        <p:spPr>
          <a:xfrm>
            <a:off x="495300" y="4305300"/>
            <a:ext cx="238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formations </a:t>
            </a:r>
            <a:r>
              <a:rPr sz="135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détaillées</a:t>
            </a:r>
            <a:endParaRPr sz="1350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D0EF7C-393C-02CA-BA2E-042572336BEC}"/>
              </a:ext>
            </a:extLst>
          </p:cNvPr>
          <p:cNvSpPr>
            <a:spLocks noGrp="1"/>
          </p:cNvSpPr>
          <p:nvPr/>
        </p:nvSpPr>
        <p:spPr>
          <a:xfrm>
            <a:off x="457200" y="5124450"/>
            <a:ext cx="2286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4350" b="1">
                <a:solidFill>
                  <a:srgbClr val="1F8A89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>
                <a:solidFill>
                  <a:srgbClr val="1F8A89"/>
                </a:solidFill>
                <a:latin typeface="Aptos Display"/>
                <a:ea typeface="Aptos Display"/>
                <a:cs typeface="Aptos Display"/>
              </a:rPr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4D264F-C93F-22BF-49CD-1E1D2324B12E}"/>
              </a:ext>
            </a:extLst>
          </p:cNvPr>
          <p:cNvSpPr>
            <a:spLocks noGrp="1"/>
          </p:cNvSpPr>
          <p:nvPr/>
        </p:nvSpPr>
        <p:spPr>
          <a:xfrm>
            <a:off x="495300" y="5867400"/>
            <a:ext cx="238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domaines</a:t>
            </a:r>
            <a:r>
              <a:rPr sz="135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d’expertise</a:t>
            </a:r>
            <a:endParaRPr sz="1350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1F3A1C-897F-19B8-9691-E1E9BD92FB27}"/>
              </a:ext>
            </a:extLst>
          </p:cNvPr>
          <p:cNvSpPr>
            <a:spLocks noGrp="1"/>
          </p:cNvSpPr>
          <p:nvPr/>
        </p:nvSpPr>
        <p:spPr>
          <a:xfrm>
            <a:off x="457200" y="6686550"/>
            <a:ext cx="2286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4350" b="1">
                <a:solidFill>
                  <a:srgbClr val="6E1F3A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>
                <a:solidFill>
                  <a:srgbClr val="6E1F3A"/>
                </a:solidFill>
                <a:latin typeface="Aptos Display"/>
                <a:ea typeface="Aptos Display"/>
                <a:cs typeface="Aptos Display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1A5B39-9357-8571-E4A9-46E41BB7E08F}"/>
              </a:ext>
            </a:extLst>
          </p:cNvPr>
          <p:cNvSpPr>
            <a:spLocks noGrp="1"/>
          </p:cNvSpPr>
          <p:nvPr/>
        </p:nvSpPr>
        <p:spPr>
          <a:xfrm>
            <a:off x="495300" y="7429500"/>
            <a:ext cx="238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niveaux</a:t>
            </a:r>
            <a:r>
              <a:rPr sz="135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 de progression</a:t>
            </a:r>
          </a:p>
        </p:txBody>
      </p:sp>
    </p:spTree>
    <p:extLst>
      <p:ext uri="{BB962C8B-B14F-4D97-AF65-F5344CB8AC3E}">
        <p14:creationId xmlns:p14="http://schemas.microsoft.com/office/powerpoint/2010/main" val="745644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ccent-3">
            <a:extLst>
              <a:ext uri="{FF2B5EF4-FFF2-40B4-BE49-F238E27FC236}">
                <a16:creationId xmlns:a16="http://schemas.microsoft.com/office/drawing/2014/main" id="{8105BD98-451C-4CF8-99F7-C1A65AD65B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1F8A89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" name="wordmark-3">
            <a:extLst>
              <a:ext uri="{FF2B5EF4-FFF2-40B4-BE49-F238E27FC236}">
                <a16:creationId xmlns:a16="http://schemas.microsoft.com/office/drawing/2014/main" id="{726DA19B-726A-48AE-8126-404AB65B5892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002060"/>
                </a:solidFill>
                <a:latin typeface="Aptos"/>
                <a:ea typeface="Aptos"/>
                <a:cs typeface="Aptos"/>
              </a:defRPr>
            </a:pPr>
            <a:r>
              <a:rPr lang="fr-FR"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GROUP &amp; GEOSIGMOID</a:t>
            </a:r>
          </a:p>
        </p:txBody>
      </p:sp>
      <p:sp>
        <p:nvSpPr>
          <p:cNvPr id="3" name="footer-line-3">
            <a:extLst>
              <a:ext uri="{FF2B5EF4-FFF2-40B4-BE49-F238E27FC236}">
                <a16:creationId xmlns:a16="http://schemas.microsoft.com/office/drawing/2014/main" id="{564566D1-A1BA-4486-B8C5-4DC147E389FE}"/>
              </a:ext>
            </a:extLst>
          </p:cNvPr>
          <p:cNvSpPr>
            <a:spLocks noGrp="1"/>
          </p:cNvSpPr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website-3">
            <a:extLst>
              <a:ext uri="{FF2B5EF4-FFF2-40B4-BE49-F238E27FC236}">
                <a16:creationId xmlns:a16="http://schemas.microsoft.com/office/drawing/2014/main" id="{9B3D61CF-80D8-4AC2-9BE8-96D210C8727C}"/>
              </a:ext>
            </a:extLst>
          </p:cNvPr>
          <p:cNvSpPr>
            <a:spLocks noGrp="1"/>
          </p:cNvSpPr>
          <p:nvPr/>
        </p:nvSpPr>
        <p:spPr>
          <a:xfrm>
            <a:off x="457200" y="10315575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lang="fr-FR" sz="975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www.sady-group.com</a:t>
            </a:r>
            <a:endParaRPr lang="fr-FR" sz="975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page-3">
            <a:extLst>
              <a:ext uri="{FF2B5EF4-FFF2-40B4-BE49-F238E27FC236}">
                <a16:creationId xmlns:a16="http://schemas.microsoft.com/office/drawing/2014/main" id="{B50E14D2-6A17-4450-BC37-23147E28DA50}"/>
              </a:ext>
            </a:extLst>
          </p:cNvPr>
          <p:cNvSpPr>
            <a:spLocks noGrp="1"/>
          </p:cNvSpPr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1F8A89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F8A89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C78C82-9E8C-440F-A95C-15E81E173F7E}"/>
              </a:ext>
            </a:extLst>
          </p:cNvPr>
          <p:cNvSpPr>
            <a:spLocks noGrp="1"/>
          </p:cNvSpPr>
          <p:nvPr/>
        </p:nvSpPr>
        <p:spPr>
          <a:xfrm>
            <a:off x="457200" y="876300"/>
            <a:ext cx="6572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2775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Une </a:t>
            </a: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expérience</a:t>
            </a: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d’apprentissage</a:t>
            </a: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structurée</a:t>
            </a:r>
            <a:endParaRPr sz="2775" b="1" dirty="0">
              <a:solidFill>
                <a:srgbClr val="0070C0"/>
              </a:solidFill>
              <a:latin typeface="Aptos Display"/>
              <a:ea typeface="Aptos Display"/>
              <a:cs typeface="Aptos Display"/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rcRect t="1633" b="1633"/>
          <a:stretch>
            <a:fillRect/>
          </a:stretch>
        </p:blipFill>
        <p:spPr>
          <a:xfrm>
            <a:off x="457200" y="2095500"/>
            <a:ext cx="6648450" cy="3619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353EC5-A90A-480C-8476-8065C9E0CE71}"/>
              </a:ext>
            </a:extLst>
          </p:cNvPr>
          <p:cNvSpPr>
            <a:spLocks noGrp="1"/>
          </p:cNvSpPr>
          <p:nvPr/>
        </p:nvSpPr>
        <p:spPr>
          <a:xfrm>
            <a:off x="457200" y="6191250"/>
            <a:ext cx="5905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F8A89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8A8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B512CC-2155-4AD3-9361-CC66DA192FF7}"/>
              </a:ext>
            </a:extLst>
          </p:cNvPr>
          <p:cNvSpPr>
            <a:spLocks noGrp="1"/>
          </p:cNvSpPr>
          <p:nvPr/>
        </p:nvSpPr>
        <p:spPr>
          <a:xfrm>
            <a:off x="1200150" y="619125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0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Diagnostiquer</a:t>
            </a:r>
            <a:endParaRPr sz="1800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33936-A4F5-4A30-B406-97E99BB0A224}"/>
              </a:ext>
            </a:extLst>
          </p:cNvPr>
          <p:cNvSpPr>
            <a:spLocks noGrp="1"/>
          </p:cNvSpPr>
          <p:nvPr/>
        </p:nvSpPr>
        <p:spPr>
          <a:xfrm>
            <a:off x="3333750" y="6191250"/>
            <a:ext cx="37719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Situer le niveau initial et préciser les objectifs métier.</a:t>
            </a:r>
          </a:p>
        </p:txBody>
      </p:sp>
      <p:sp>
        <p:nvSpPr>
          <p:cNvPr id="11" name="method-rule-0">
            <a:extLst>
              <a:ext uri="{FF2B5EF4-FFF2-40B4-BE49-F238E27FC236}">
                <a16:creationId xmlns:a16="http://schemas.microsoft.com/office/drawing/2014/main" id="{6ADE1157-7A96-4CA6-B513-5131ECD0F444}"/>
              </a:ext>
            </a:extLst>
          </p:cNvPr>
          <p:cNvSpPr>
            <a:spLocks noGrp="1"/>
          </p:cNvSpPr>
          <p:nvPr/>
        </p:nvSpPr>
        <p:spPr>
          <a:xfrm>
            <a:off x="1200150" y="7058025"/>
            <a:ext cx="5905500" cy="9525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240539-F328-4845-9112-F7645599BAB0}"/>
              </a:ext>
            </a:extLst>
          </p:cNvPr>
          <p:cNvSpPr>
            <a:spLocks noGrp="1"/>
          </p:cNvSpPr>
          <p:nvPr/>
        </p:nvSpPr>
        <p:spPr>
          <a:xfrm>
            <a:off x="457200" y="7391400"/>
            <a:ext cx="5905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F8A89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8A8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4DCF71-5BD9-4596-9A6B-97E92502EA7B}"/>
              </a:ext>
            </a:extLst>
          </p:cNvPr>
          <p:cNvSpPr>
            <a:spLocks noGrp="1"/>
          </p:cNvSpPr>
          <p:nvPr/>
        </p:nvSpPr>
        <p:spPr>
          <a:xfrm>
            <a:off x="1200150" y="739140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0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Pratiquer</a:t>
            </a:r>
            <a:endParaRPr sz="1800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6944C4-A863-4127-81A4-10D01303BE41}"/>
              </a:ext>
            </a:extLst>
          </p:cNvPr>
          <p:cNvSpPr>
            <a:spLocks noGrp="1"/>
          </p:cNvSpPr>
          <p:nvPr/>
        </p:nvSpPr>
        <p:spPr>
          <a:xfrm>
            <a:off x="3333750" y="7391400"/>
            <a:ext cx="37719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Alterner apports, études de cas, exercices et logiciels métier.</a:t>
            </a:r>
          </a:p>
        </p:txBody>
      </p:sp>
      <p:sp>
        <p:nvSpPr>
          <p:cNvPr id="15" name="method-rule-1">
            <a:extLst>
              <a:ext uri="{FF2B5EF4-FFF2-40B4-BE49-F238E27FC236}">
                <a16:creationId xmlns:a16="http://schemas.microsoft.com/office/drawing/2014/main" id="{5E22BFF3-678F-4458-BD5D-6F1F2983FB93}"/>
              </a:ext>
            </a:extLst>
          </p:cNvPr>
          <p:cNvSpPr>
            <a:spLocks noGrp="1"/>
          </p:cNvSpPr>
          <p:nvPr/>
        </p:nvSpPr>
        <p:spPr>
          <a:xfrm>
            <a:off x="1200150" y="8258175"/>
            <a:ext cx="5905500" cy="9525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A0BCCD-1EB2-4D85-8DAA-D1F11BE5CC93}"/>
              </a:ext>
            </a:extLst>
          </p:cNvPr>
          <p:cNvSpPr>
            <a:spLocks noGrp="1"/>
          </p:cNvSpPr>
          <p:nvPr/>
        </p:nvSpPr>
        <p:spPr>
          <a:xfrm>
            <a:off x="457200" y="8591550"/>
            <a:ext cx="5905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F8A89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8A8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9E0618-1275-4821-8E1E-9E88BE62062A}"/>
              </a:ext>
            </a:extLst>
          </p:cNvPr>
          <p:cNvSpPr>
            <a:spLocks noGrp="1"/>
          </p:cNvSpPr>
          <p:nvPr/>
        </p:nvSpPr>
        <p:spPr>
          <a:xfrm>
            <a:off x="1200150" y="859155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00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Transférer</a:t>
            </a:r>
            <a:endParaRPr sz="1800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39B622-1025-41ED-887E-F1BB6C94B50A}"/>
              </a:ext>
            </a:extLst>
          </p:cNvPr>
          <p:cNvSpPr>
            <a:spLocks noGrp="1"/>
          </p:cNvSpPr>
          <p:nvPr/>
        </p:nvSpPr>
        <p:spPr>
          <a:xfrm>
            <a:off x="3333750" y="8591550"/>
            <a:ext cx="37719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Repartir avec des méthodes immédiatement applicables aux projets.</a:t>
            </a:r>
          </a:p>
        </p:txBody>
      </p:sp>
    </p:spTree>
    <p:extLst>
      <p:ext uri="{BB962C8B-B14F-4D97-AF65-F5344CB8AC3E}">
        <p14:creationId xmlns:p14="http://schemas.microsoft.com/office/powerpoint/2010/main" val="1107789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ccent-4">
            <a:extLst>
              <a:ext uri="{FF2B5EF4-FFF2-40B4-BE49-F238E27FC236}">
                <a16:creationId xmlns:a16="http://schemas.microsoft.com/office/drawing/2014/main" id="{6B270BE4-9CDB-4288-9214-247E00A6CA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6E1F3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" name="wordmark-4">
            <a:extLst>
              <a:ext uri="{FF2B5EF4-FFF2-40B4-BE49-F238E27FC236}">
                <a16:creationId xmlns:a16="http://schemas.microsoft.com/office/drawing/2014/main" id="{3EEEA59C-9E9B-4AA9-B501-2EEA02176C00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002060"/>
                </a:solidFill>
                <a:latin typeface="Aptos"/>
                <a:ea typeface="Aptos"/>
                <a:cs typeface="Aptos"/>
              </a:defRPr>
            </a:pPr>
            <a:r>
              <a:rPr lang="fr-FR"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GROUP &amp; GEOSIGMOID</a:t>
            </a:r>
          </a:p>
        </p:txBody>
      </p:sp>
      <p:sp>
        <p:nvSpPr>
          <p:cNvPr id="3" name="footer-line-4">
            <a:extLst>
              <a:ext uri="{FF2B5EF4-FFF2-40B4-BE49-F238E27FC236}">
                <a16:creationId xmlns:a16="http://schemas.microsoft.com/office/drawing/2014/main" id="{E4D72FBB-F8E0-4E30-BE86-359286A9F70A}"/>
              </a:ext>
            </a:extLst>
          </p:cNvPr>
          <p:cNvSpPr>
            <a:spLocks noGrp="1"/>
          </p:cNvSpPr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website-4">
            <a:extLst>
              <a:ext uri="{FF2B5EF4-FFF2-40B4-BE49-F238E27FC236}">
                <a16:creationId xmlns:a16="http://schemas.microsoft.com/office/drawing/2014/main" id="{91330F7C-5A0B-4D99-85E3-038F8EEC9B2D}"/>
              </a:ext>
            </a:extLst>
          </p:cNvPr>
          <p:cNvSpPr>
            <a:spLocks noGrp="1"/>
          </p:cNvSpPr>
          <p:nvPr/>
        </p:nvSpPr>
        <p:spPr>
          <a:xfrm>
            <a:off x="457200" y="10315575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lang="fr-FR" sz="975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www.sady-group.com</a:t>
            </a:r>
            <a:endParaRPr lang="fr-FR" sz="975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page-4">
            <a:extLst>
              <a:ext uri="{FF2B5EF4-FFF2-40B4-BE49-F238E27FC236}">
                <a16:creationId xmlns:a16="http://schemas.microsoft.com/office/drawing/2014/main" id="{2B9388A8-C759-408C-B27E-20B1CC841FAF}"/>
              </a:ext>
            </a:extLst>
          </p:cNvPr>
          <p:cNvSpPr>
            <a:spLocks noGrp="1"/>
          </p:cNvSpPr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6E1F3A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1F3A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EF4846-52F7-4D25-8211-EC4F56A7E53A}"/>
              </a:ext>
            </a:extLst>
          </p:cNvPr>
          <p:cNvSpPr>
            <a:spLocks noGrp="1"/>
          </p:cNvSpPr>
          <p:nvPr/>
        </p:nvSpPr>
        <p:spPr>
          <a:xfrm>
            <a:off x="457200" y="876300"/>
            <a:ext cx="657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2775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Choisir</a:t>
            </a: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 le bon </a:t>
            </a: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parcours</a:t>
            </a:r>
            <a:endParaRPr sz="2775" b="1" dirty="0">
              <a:solidFill>
                <a:srgbClr val="0070C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68226C-F362-46C7-ACDB-832E076981FB}"/>
              </a:ext>
            </a:extLst>
          </p:cNvPr>
          <p:cNvSpPr>
            <a:spLocks noGrp="1"/>
          </p:cNvSpPr>
          <p:nvPr/>
        </p:nvSpPr>
        <p:spPr>
          <a:xfrm>
            <a:off x="457200" y="1752600"/>
            <a:ext cx="657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Chaque formation peut être adaptée au contexte, aux données disponibles et au niveau du groupe.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rcRect l="36384" r="36384"/>
          <a:stretch>
            <a:fillRect/>
          </a:stretch>
        </p:blipFill>
        <p:spPr>
          <a:xfrm>
            <a:off x="457200" y="2857500"/>
            <a:ext cx="2857500" cy="5905500"/>
          </a:xfrm>
          <a:prstGeom prst="rect">
            <a:avLst/>
          </a:prstGeom>
        </p:spPr>
      </p:pic>
      <p:sp>
        <p:nvSpPr>
          <p:cNvPr id="9" name="level-accent-0">
            <a:extLst>
              <a:ext uri="{FF2B5EF4-FFF2-40B4-BE49-F238E27FC236}">
                <a16:creationId xmlns:a16="http://schemas.microsoft.com/office/drawing/2014/main" id="{2ED467C7-9AB8-4655-AD58-E16ED282C919}"/>
              </a:ext>
            </a:extLst>
          </p:cNvPr>
          <p:cNvSpPr>
            <a:spLocks noGrp="1"/>
          </p:cNvSpPr>
          <p:nvPr/>
        </p:nvSpPr>
        <p:spPr>
          <a:xfrm>
            <a:off x="3714750" y="3143250"/>
            <a:ext cx="95250" cy="1352550"/>
          </a:xfrm>
          <a:prstGeom prst="rect">
            <a:avLst/>
          </a:prstGeom>
          <a:solidFill>
            <a:srgbClr val="F47C6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E4CC6-9BB4-4189-9547-8951CDB7369D}"/>
              </a:ext>
            </a:extLst>
          </p:cNvPr>
          <p:cNvSpPr>
            <a:spLocks noGrp="1"/>
          </p:cNvSpPr>
          <p:nvPr/>
        </p:nvSpPr>
        <p:spPr>
          <a:xfrm>
            <a:off x="4076700" y="314325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BASIQUE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29826B-EBF3-4826-9FB7-E4DBC7B20CDD}"/>
              </a:ext>
            </a:extLst>
          </p:cNvPr>
          <p:cNvSpPr>
            <a:spLocks noGrp="1"/>
          </p:cNvSpPr>
          <p:nvPr/>
        </p:nvSpPr>
        <p:spPr>
          <a:xfrm>
            <a:off x="4076700" y="3638550"/>
            <a:ext cx="2857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Acquérir les fondamentaux, le vocabulaire et les premiers réflexes.</a:t>
            </a:r>
          </a:p>
        </p:txBody>
      </p:sp>
      <p:sp>
        <p:nvSpPr>
          <p:cNvPr id="12" name="level-accent-1">
            <a:extLst>
              <a:ext uri="{FF2B5EF4-FFF2-40B4-BE49-F238E27FC236}">
                <a16:creationId xmlns:a16="http://schemas.microsoft.com/office/drawing/2014/main" id="{F120C9EE-E2D8-40AC-BD56-2833CB5DCD40}"/>
              </a:ext>
            </a:extLst>
          </p:cNvPr>
          <p:cNvSpPr>
            <a:spLocks noGrp="1"/>
          </p:cNvSpPr>
          <p:nvPr/>
        </p:nvSpPr>
        <p:spPr>
          <a:xfrm>
            <a:off x="3714750" y="5010150"/>
            <a:ext cx="95250" cy="1352550"/>
          </a:xfrm>
          <a:prstGeom prst="rect">
            <a:avLst/>
          </a:prstGeom>
          <a:solidFill>
            <a:srgbClr val="1F8A89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6444C6-62E8-4CCE-A022-152CAEA42B84}"/>
              </a:ext>
            </a:extLst>
          </p:cNvPr>
          <p:cNvSpPr>
            <a:spLocks noGrp="1"/>
          </p:cNvSpPr>
          <p:nvPr/>
        </p:nvSpPr>
        <p:spPr>
          <a:xfrm>
            <a:off x="4076700" y="501015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INTERMÉDIAIRE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18E48-C04D-4E05-97D0-9E377FC616C6}"/>
              </a:ext>
            </a:extLst>
          </p:cNvPr>
          <p:cNvSpPr>
            <a:spLocks noGrp="1"/>
          </p:cNvSpPr>
          <p:nvPr/>
        </p:nvSpPr>
        <p:spPr>
          <a:xfrm>
            <a:off x="4076700" y="5505450"/>
            <a:ext cx="2857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Structurer l’analyse, consolider les méthodes et gagner en autonomie.</a:t>
            </a:r>
          </a:p>
        </p:txBody>
      </p:sp>
      <p:sp>
        <p:nvSpPr>
          <p:cNvPr id="15" name="level-accent-2">
            <a:extLst>
              <a:ext uri="{FF2B5EF4-FFF2-40B4-BE49-F238E27FC236}">
                <a16:creationId xmlns:a16="http://schemas.microsoft.com/office/drawing/2014/main" id="{478E1B7A-38F9-44DB-9DB3-334A1E66407E}"/>
              </a:ext>
            </a:extLst>
          </p:cNvPr>
          <p:cNvSpPr>
            <a:spLocks noGrp="1"/>
          </p:cNvSpPr>
          <p:nvPr/>
        </p:nvSpPr>
        <p:spPr>
          <a:xfrm>
            <a:off x="3714750" y="6877050"/>
            <a:ext cx="95250" cy="1352550"/>
          </a:xfrm>
          <a:prstGeom prst="rect">
            <a:avLst/>
          </a:prstGeom>
          <a:solidFill>
            <a:srgbClr val="6E1F3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DB6182-C99F-4E95-B817-ABFEDDF0A64F}"/>
              </a:ext>
            </a:extLst>
          </p:cNvPr>
          <p:cNvSpPr>
            <a:spLocks noGrp="1"/>
          </p:cNvSpPr>
          <p:nvPr/>
        </p:nvSpPr>
        <p:spPr>
          <a:xfrm>
            <a:off x="4076700" y="687705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00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AVANCÉ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6952F2-66CA-4A79-A597-46C39783CCDB}"/>
              </a:ext>
            </a:extLst>
          </p:cNvPr>
          <p:cNvSpPr>
            <a:spLocks noGrp="1"/>
          </p:cNvSpPr>
          <p:nvPr/>
        </p:nvSpPr>
        <p:spPr>
          <a:xfrm>
            <a:off x="4076700" y="7372350"/>
            <a:ext cx="2857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86581"/>
                </a:solidFill>
                <a:latin typeface="Aptos"/>
                <a:ea typeface="Aptos"/>
                <a:cs typeface="Aptos"/>
              </a:rPr>
              <a:t>Traiter des cas complexes, intégrer les disciplines et optimiser les décisions.</a:t>
            </a:r>
          </a:p>
        </p:txBody>
      </p:sp>
    </p:spTree>
    <p:extLst>
      <p:ext uri="{BB962C8B-B14F-4D97-AF65-F5344CB8AC3E}">
        <p14:creationId xmlns:p14="http://schemas.microsoft.com/office/powerpoint/2010/main" val="213231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ccent-5">
            <a:extLst>
              <a:ext uri="{FF2B5EF4-FFF2-40B4-BE49-F238E27FC236}">
                <a16:creationId xmlns:a16="http://schemas.microsoft.com/office/drawing/2014/main" id="{8023B779-7BAA-4F3D-A09E-51F8B84F95C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6E1F3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" name="wordmark-5">
            <a:extLst>
              <a:ext uri="{FF2B5EF4-FFF2-40B4-BE49-F238E27FC236}">
                <a16:creationId xmlns:a16="http://schemas.microsoft.com/office/drawing/2014/main" id="{ACBBF8DA-283A-4E50-8D55-EEEA86B0330F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002060"/>
                </a:solidFill>
                <a:latin typeface="Aptos"/>
                <a:ea typeface="Aptos"/>
                <a:cs typeface="Aptos"/>
              </a:defRPr>
            </a:pPr>
            <a:r>
              <a:rPr lang="fr-FR"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GROUP &amp; GEOSIGMOID</a:t>
            </a:r>
          </a:p>
        </p:txBody>
      </p:sp>
      <p:sp>
        <p:nvSpPr>
          <p:cNvPr id="3" name="footer-line-5">
            <a:extLst>
              <a:ext uri="{FF2B5EF4-FFF2-40B4-BE49-F238E27FC236}">
                <a16:creationId xmlns:a16="http://schemas.microsoft.com/office/drawing/2014/main" id="{C71102CC-F563-43EF-9D1B-8E9FED3619F1}"/>
              </a:ext>
            </a:extLst>
          </p:cNvPr>
          <p:cNvSpPr>
            <a:spLocks noGrp="1"/>
          </p:cNvSpPr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website-5">
            <a:extLst>
              <a:ext uri="{FF2B5EF4-FFF2-40B4-BE49-F238E27FC236}">
                <a16:creationId xmlns:a16="http://schemas.microsoft.com/office/drawing/2014/main" id="{23C0742B-91BD-46BE-A5A3-2768227017B7}"/>
              </a:ext>
            </a:extLst>
          </p:cNvPr>
          <p:cNvSpPr>
            <a:spLocks noGrp="1"/>
          </p:cNvSpPr>
          <p:nvPr/>
        </p:nvSpPr>
        <p:spPr>
          <a:xfrm>
            <a:off x="457200" y="10315575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lang="fr-FR" sz="975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www.sady-group.com</a:t>
            </a:r>
            <a:endParaRPr lang="fr-FR" sz="975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page-5">
            <a:extLst>
              <a:ext uri="{FF2B5EF4-FFF2-40B4-BE49-F238E27FC236}">
                <a16:creationId xmlns:a16="http://schemas.microsoft.com/office/drawing/2014/main" id="{DAB66068-1A73-43EB-A2E5-60045A4ACC3C}"/>
              </a:ext>
            </a:extLst>
          </p:cNvPr>
          <p:cNvSpPr>
            <a:spLocks noGrp="1"/>
          </p:cNvSpPr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6E1F3A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1F3A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41C6F0-B858-43EC-AF84-347B5F151A8D}"/>
              </a:ext>
            </a:extLst>
          </p:cNvPr>
          <p:cNvSpPr>
            <a:spLocks noGrp="1"/>
          </p:cNvSpPr>
          <p:nvPr/>
        </p:nvSpPr>
        <p:spPr>
          <a:xfrm>
            <a:off x="457200" y="857250"/>
            <a:ext cx="657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2775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Sommaire</a:t>
            </a: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 — 1/3</a:t>
            </a:r>
          </a:p>
        </p:txBody>
      </p:sp>
      <p:sp>
        <p:nvSpPr>
          <p:cNvPr id="7" name="idx-accent-5-0">
            <a:extLst>
              <a:ext uri="{FF2B5EF4-FFF2-40B4-BE49-F238E27FC236}">
                <a16:creationId xmlns:a16="http://schemas.microsoft.com/office/drawing/2014/main" id="{6660B174-706D-4E0E-841A-D78D4EE4DE56}"/>
              </a:ext>
            </a:extLst>
          </p:cNvPr>
          <p:cNvSpPr>
            <a:spLocks noGrp="1"/>
          </p:cNvSpPr>
          <p:nvPr/>
        </p:nvSpPr>
        <p:spPr>
          <a:xfrm>
            <a:off x="457200" y="1990725"/>
            <a:ext cx="47625" cy="400050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0F6F03-0962-4B6D-98DF-47E3411FA658}"/>
              </a:ext>
            </a:extLst>
          </p:cNvPr>
          <p:cNvSpPr>
            <a:spLocks noGrp="1"/>
          </p:cNvSpPr>
          <p:nvPr/>
        </p:nvSpPr>
        <p:spPr>
          <a:xfrm>
            <a:off x="628650" y="19526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E76F5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E76F51"/>
                </a:solidFill>
                <a:latin typeface="Aptos"/>
                <a:ea typeface="Aptos"/>
                <a:cs typeface="Aptos"/>
              </a:rPr>
              <a:t>Engl01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57B5D2-214F-43A1-A442-F4418CC85591}"/>
              </a:ext>
            </a:extLst>
          </p:cNvPr>
          <p:cNvSpPr>
            <a:spLocks noGrp="1"/>
          </p:cNvSpPr>
          <p:nvPr/>
        </p:nvSpPr>
        <p:spPr>
          <a:xfrm>
            <a:off x="1295400" y="19526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Anglais pour le Pétrole et le Gaz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F33474-82F9-43FB-BF92-489CEDCF5C52}"/>
              </a:ext>
            </a:extLst>
          </p:cNvPr>
          <p:cNvSpPr>
            <a:spLocks noGrp="1"/>
          </p:cNvSpPr>
          <p:nvPr/>
        </p:nvSpPr>
        <p:spPr>
          <a:xfrm>
            <a:off x="3457575" y="19526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11" name="idx-accent-5-1">
            <a:extLst>
              <a:ext uri="{FF2B5EF4-FFF2-40B4-BE49-F238E27FC236}">
                <a16:creationId xmlns:a16="http://schemas.microsoft.com/office/drawing/2014/main" id="{9648F27B-12F4-4697-9B7F-FC89765542F4}"/>
              </a:ext>
            </a:extLst>
          </p:cNvPr>
          <p:cNvSpPr>
            <a:spLocks noGrp="1"/>
          </p:cNvSpPr>
          <p:nvPr/>
        </p:nvSpPr>
        <p:spPr>
          <a:xfrm>
            <a:off x="457200" y="2543175"/>
            <a:ext cx="47625" cy="400050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21879B-A97B-4CDB-A641-9ACA51CB9405}"/>
              </a:ext>
            </a:extLst>
          </p:cNvPr>
          <p:cNvSpPr>
            <a:spLocks noGrp="1"/>
          </p:cNvSpPr>
          <p:nvPr/>
        </p:nvSpPr>
        <p:spPr>
          <a:xfrm>
            <a:off x="628650" y="25050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E76F5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E76F51"/>
                </a:solidFill>
                <a:latin typeface="Aptos"/>
                <a:ea typeface="Aptos"/>
                <a:cs typeface="Aptos"/>
              </a:rPr>
              <a:t>Engl02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C13637-D871-43F4-88B7-8743C78C5257}"/>
              </a:ext>
            </a:extLst>
          </p:cNvPr>
          <p:cNvSpPr>
            <a:spLocks noGrp="1"/>
          </p:cNvSpPr>
          <p:nvPr/>
        </p:nvSpPr>
        <p:spPr>
          <a:xfrm>
            <a:off x="1295400" y="25050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Anglais pour les Géoscientifiques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21D86B-990B-4D5F-A6EA-347B07ADAE58}"/>
              </a:ext>
            </a:extLst>
          </p:cNvPr>
          <p:cNvSpPr>
            <a:spLocks noGrp="1"/>
          </p:cNvSpPr>
          <p:nvPr/>
        </p:nvSpPr>
        <p:spPr>
          <a:xfrm>
            <a:off x="3457575" y="25050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15" name="idx-accent-5-2">
            <a:extLst>
              <a:ext uri="{FF2B5EF4-FFF2-40B4-BE49-F238E27FC236}">
                <a16:creationId xmlns:a16="http://schemas.microsoft.com/office/drawing/2014/main" id="{4BFE201A-5B33-47F5-8742-34CB7A003006}"/>
              </a:ext>
            </a:extLst>
          </p:cNvPr>
          <p:cNvSpPr>
            <a:spLocks noGrp="1"/>
          </p:cNvSpPr>
          <p:nvPr/>
        </p:nvSpPr>
        <p:spPr>
          <a:xfrm>
            <a:off x="457200" y="3095625"/>
            <a:ext cx="47625" cy="400050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D0DBF0-B410-476F-B394-86199055BA81}"/>
              </a:ext>
            </a:extLst>
          </p:cNvPr>
          <p:cNvSpPr>
            <a:spLocks noGrp="1"/>
          </p:cNvSpPr>
          <p:nvPr/>
        </p:nvSpPr>
        <p:spPr>
          <a:xfrm>
            <a:off x="628650" y="30575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E76F5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E76F51"/>
                </a:solidFill>
                <a:latin typeface="Aptos"/>
                <a:ea typeface="Aptos"/>
                <a:cs typeface="Aptos"/>
              </a:rPr>
              <a:t>Engl03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D92571-6562-4668-9744-C24EFFEAB2B8}"/>
              </a:ext>
            </a:extLst>
          </p:cNvPr>
          <p:cNvSpPr>
            <a:spLocks noGrp="1"/>
          </p:cNvSpPr>
          <p:nvPr/>
        </p:nvSpPr>
        <p:spPr>
          <a:xfrm>
            <a:off x="1295400" y="30575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Anglais pour les Inégnieurs Réservoir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0A0BF5-FBE4-4903-9C5A-4956925A4EA3}"/>
              </a:ext>
            </a:extLst>
          </p:cNvPr>
          <p:cNvSpPr>
            <a:spLocks noGrp="1"/>
          </p:cNvSpPr>
          <p:nvPr/>
        </p:nvSpPr>
        <p:spPr>
          <a:xfrm>
            <a:off x="3457575" y="30575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19" name="idx-accent-5-3">
            <a:extLst>
              <a:ext uri="{FF2B5EF4-FFF2-40B4-BE49-F238E27FC236}">
                <a16:creationId xmlns:a16="http://schemas.microsoft.com/office/drawing/2014/main" id="{AA6F3308-28EF-45C9-868E-AEE4B95BB082}"/>
              </a:ext>
            </a:extLst>
          </p:cNvPr>
          <p:cNvSpPr>
            <a:spLocks noGrp="1"/>
          </p:cNvSpPr>
          <p:nvPr/>
        </p:nvSpPr>
        <p:spPr>
          <a:xfrm>
            <a:off x="457200" y="3648075"/>
            <a:ext cx="47625" cy="400050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A9E293-FC70-43A1-9947-E3FBA391462B}"/>
              </a:ext>
            </a:extLst>
          </p:cNvPr>
          <p:cNvSpPr>
            <a:spLocks noGrp="1"/>
          </p:cNvSpPr>
          <p:nvPr/>
        </p:nvSpPr>
        <p:spPr>
          <a:xfrm>
            <a:off x="628650" y="36099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E76F5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E76F51"/>
                </a:solidFill>
                <a:latin typeface="Aptos"/>
                <a:ea typeface="Aptos"/>
                <a:cs typeface="Aptos"/>
              </a:rPr>
              <a:t>Engl04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99F4C7-592B-4984-BC21-1428DB3A9E77}"/>
              </a:ext>
            </a:extLst>
          </p:cNvPr>
          <p:cNvSpPr>
            <a:spLocks noGrp="1"/>
          </p:cNvSpPr>
          <p:nvPr/>
        </p:nvSpPr>
        <p:spPr>
          <a:xfrm>
            <a:off x="1295400" y="36099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Anglais pour les Opérations de Champs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DEBC1E-D218-4F83-8D47-4B2344F1D7F7}"/>
              </a:ext>
            </a:extLst>
          </p:cNvPr>
          <p:cNvSpPr>
            <a:spLocks noGrp="1"/>
          </p:cNvSpPr>
          <p:nvPr/>
        </p:nvSpPr>
        <p:spPr>
          <a:xfrm>
            <a:off x="3457575" y="36099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23" name="idx-accent-5-4">
            <a:extLst>
              <a:ext uri="{FF2B5EF4-FFF2-40B4-BE49-F238E27FC236}">
                <a16:creationId xmlns:a16="http://schemas.microsoft.com/office/drawing/2014/main" id="{E0F4524D-AAF7-41C7-8046-8E2E357F86EC}"/>
              </a:ext>
            </a:extLst>
          </p:cNvPr>
          <p:cNvSpPr>
            <a:spLocks noGrp="1"/>
          </p:cNvSpPr>
          <p:nvPr/>
        </p:nvSpPr>
        <p:spPr>
          <a:xfrm>
            <a:off x="457200" y="4200525"/>
            <a:ext cx="47625" cy="400050"/>
          </a:xfrm>
          <a:prstGeom prst="rect">
            <a:avLst/>
          </a:prstGeom>
          <a:solidFill>
            <a:srgbClr val="C79A1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229DF-2D8D-4CC6-8BCD-A675C4200673}"/>
              </a:ext>
            </a:extLst>
          </p:cNvPr>
          <p:cNvSpPr>
            <a:spLocks noGrp="1"/>
          </p:cNvSpPr>
          <p:nvPr/>
        </p:nvSpPr>
        <p:spPr>
          <a:xfrm>
            <a:off x="628650" y="41624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C79A1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79A1B"/>
                </a:solidFill>
                <a:latin typeface="Aptos"/>
                <a:ea typeface="Aptos"/>
                <a:cs typeface="Aptos"/>
              </a:rPr>
              <a:t>GEO101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CE18E8-4EF8-4F8A-A831-D59C8DB594F9}"/>
              </a:ext>
            </a:extLst>
          </p:cNvPr>
          <p:cNvSpPr>
            <a:spLocks noGrp="1"/>
          </p:cNvSpPr>
          <p:nvPr/>
        </p:nvSpPr>
        <p:spPr>
          <a:xfrm>
            <a:off x="1295400" y="41624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Géologie Structurale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D7125CC-7348-4B28-BD89-2C78BC64E3FB}"/>
              </a:ext>
            </a:extLst>
          </p:cNvPr>
          <p:cNvSpPr>
            <a:spLocks noGrp="1"/>
          </p:cNvSpPr>
          <p:nvPr/>
        </p:nvSpPr>
        <p:spPr>
          <a:xfrm>
            <a:off x="3457575" y="41624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27" name="idx-accent-5-5">
            <a:extLst>
              <a:ext uri="{FF2B5EF4-FFF2-40B4-BE49-F238E27FC236}">
                <a16:creationId xmlns:a16="http://schemas.microsoft.com/office/drawing/2014/main" id="{7137C012-1A16-45E0-9E02-89613905E1D1}"/>
              </a:ext>
            </a:extLst>
          </p:cNvPr>
          <p:cNvSpPr>
            <a:spLocks noGrp="1"/>
          </p:cNvSpPr>
          <p:nvPr/>
        </p:nvSpPr>
        <p:spPr>
          <a:xfrm>
            <a:off x="457200" y="4752975"/>
            <a:ext cx="47625" cy="400050"/>
          </a:xfrm>
          <a:prstGeom prst="rect">
            <a:avLst/>
          </a:prstGeom>
          <a:solidFill>
            <a:srgbClr val="C79A1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1D03EF-3933-4F88-96FA-30B58E3CABBE}"/>
              </a:ext>
            </a:extLst>
          </p:cNvPr>
          <p:cNvSpPr>
            <a:spLocks noGrp="1"/>
          </p:cNvSpPr>
          <p:nvPr/>
        </p:nvSpPr>
        <p:spPr>
          <a:xfrm>
            <a:off x="628650" y="47148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C79A1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79A1B"/>
                </a:solidFill>
                <a:latin typeface="Aptos"/>
                <a:ea typeface="Aptos"/>
                <a:cs typeface="Aptos"/>
              </a:rPr>
              <a:t>GEO102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91F27D4-FB7F-4F1A-90F3-23DE522FBC12}"/>
              </a:ext>
            </a:extLst>
          </p:cNvPr>
          <p:cNvSpPr>
            <a:spLocks noGrp="1"/>
          </p:cNvSpPr>
          <p:nvPr/>
        </p:nvSpPr>
        <p:spPr>
          <a:xfrm>
            <a:off x="1295400" y="47148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Sédimentologie et stratigraphie séquentielle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7B63EA-3D11-4014-A47B-0CE03EB4B638}"/>
              </a:ext>
            </a:extLst>
          </p:cNvPr>
          <p:cNvSpPr>
            <a:spLocks noGrp="1"/>
          </p:cNvSpPr>
          <p:nvPr/>
        </p:nvSpPr>
        <p:spPr>
          <a:xfrm>
            <a:off x="3457575" y="47148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31" name="idx-accent-5-6">
            <a:extLst>
              <a:ext uri="{FF2B5EF4-FFF2-40B4-BE49-F238E27FC236}">
                <a16:creationId xmlns:a16="http://schemas.microsoft.com/office/drawing/2014/main" id="{07F6839C-0C7D-4414-8213-DE80F3D8330B}"/>
              </a:ext>
            </a:extLst>
          </p:cNvPr>
          <p:cNvSpPr>
            <a:spLocks noGrp="1"/>
          </p:cNvSpPr>
          <p:nvPr/>
        </p:nvSpPr>
        <p:spPr>
          <a:xfrm>
            <a:off x="457200" y="5305425"/>
            <a:ext cx="47625" cy="400050"/>
          </a:xfrm>
          <a:prstGeom prst="rect">
            <a:avLst/>
          </a:prstGeom>
          <a:solidFill>
            <a:srgbClr val="C79A1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C56AF3-B680-41FF-B5B2-6E2504F3D48C}"/>
              </a:ext>
            </a:extLst>
          </p:cNvPr>
          <p:cNvSpPr>
            <a:spLocks noGrp="1"/>
          </p:cNvSpPr>
          <p:nvPr/>
        </p:nvSpPr>
        <p:spPr>
          <a:xfrm>
            <a:off x="628650" y="52673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C79A1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79A1B"/>
                </a:solidFill>
                <a:latin typeface="Aptos"/>
                <a:ea typeface="Aptos"/>
                <a:cs typeface="Aptos"/>
              </a:rPr>
              <a:t>GEO103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5B4160-A60E-456B-A7FB-E5D8D617A04B}"/>
              </a:ext>
            </a:extLst>
          </p:cNvPr>
          <p:cNvSpPr>
            <a:spLocks noGrp="1"/>
          </p:cNvSpPr>
          <p:nvPr/>
        </p:nvSpPr>
        <p:spPr>
          <a:xfrm>
            <a:off x="1295400" y="52673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Réservoirs siliciclastiques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181442C-E77D-4998-9FA4-D43657567239}"/>
              </a:ext>
            </a:extLst>
          </p:cNvPr>
          <p:cNvSpPr>
            <a:spLocks noGrp="1"/>
          </p:cNvSpPr>
          <p:nvPr/>
        </p:nvSpPr>
        <p:spPr>
          <a:xfrm>
            <a:off x="3457575" y="52673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35" name="idx-accent-5-7">
            <a:extLst>
              <a:ext uri="{FF2B5EF4-FFF2-40B4-BE49-F238E27FC236}">
                <a16:creationId xmlns:a16="http://schemas.microsoft.com/office/drawing/2014/main" id="{9F52D10A-25BE-4ACC-AD88-FECE10C0FB78}"/>
              </a:ext>
            </a:extLst>
          </p:cNvPr>
          <p:cNvSpPr>
            <a:spLocks noGrp="1"/>
          </p:cNvSpPr>
          <p:nvPr/>
        </p:nvSpPr>
        <p:spPr>
          <a:xfrm>
            <a:off x="457200" y="5857875"/>
            <a:ext cx="47625" cy="400050"/>
          </a:xfrm>
          <a:prstGeom prst="rect">
            <a:avLst/>
          </a:prstGeom>
          <a:solidFill>
            <a:srgbClr val="C79A1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D4F1D6D-105A-4DDE-906D-9572F19B885B}"/>
              </a:ext>
            </a:extLst>
          </p:cNvPr>
          <p:cNvSpPr>
            <a:spLocks noGrp="1"/>
          </p:cNvSpPr>
          <p:nvPr/>
        </p:nvSpPr>
        <p:spPr>
          <a:xfrm>
            <a:off x="628650" y="58197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C79A1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79A1B"/>
                </a:solidFill>
                <a:latin typeface="Aptos"/>
                <a:ea typeface="Aptos"/>
                <a:cs typeface="Aptos"/>
              </a:rPr>
              <a:t>GEO104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026E83D-7652-4FB7-B4DE-35086F7FE94C}"/>
              </a:ext>
            </a:extLst>
          </p:cNvPr>
          <p:cNvSpPr>
            <a:spLocks noGrp="1"/>
          </p:cNvSpPr>
          <p:nvPr/>
        </p:nvSpPr>
        <p:spPr>
          <a:xfrm>
            <a:off x="1295400" y="58197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Réservoirs Carbonatés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128EB72-6F1C-4171-8654-ED388199553A}"/>
              </a:ext>
            </a:extLst>
          </p:cNvPr>
          <p:cNvSpPr>
            <a:spLocks noGrp="1"/>
          </p:cNvSpPr>
          <p:nvPr/>
        </p:nvSpPr>
        <p:spPr>
          <a:xfrm>
            <a:off x="3457575" y="58197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39" name="idx-accent-5-8">
            <a:extLst>
              <a:ext uri="{FF2B5EF4-FFF2-40B4-BE49-F238E27FC236}">
                <a16:creationId xmlns:a16="http://schemas.microsoft.com/office/drawing/2014/main" id="{EA13F061-4551-4EC9-A558-3EC864200DFC}"/>
              </a:ext>
            </a:extLst>
          </p:cNvPr>
          <p:cNvSpPr>
            <a:spLocks noGrp="1"/>
          </p:cNvSpPr>
          <p:nvPr/>
        </p:nvSpPr>
        <p:spPr>
          <a:xfrm>
            <a:off x="457200" y="6410325"/>
            <a:ext cx="47625" cy="400050"/>
          </a:xfrm>
          <a:prstGeom prst="rect">
            <a:avLst/>
          </a:prstGeom>
          <a:solidFill>
            <a:srgbClr val="C79A1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6E361B-DF05-4959-9F39-9FEBD0B1A4A9}"/>
              </a:ext>
            </a:extLst>
          </p:cNvPr>
          <p:cNvSpPr>
            <a:spLocks noGrp="1"/>
          </p:cNvSpPr>
          <p:nvPr/>
        </p:nvSpPr>
        <p:spPr>
          <a:xfrm>
            <a:off x="628650" y="63722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C79A1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79A1B"/>
                </a:solidFill>
                <a:latin typeface="Aptos"/>
                <a:ea typeface="Aptos"/>
                <a:cs typeface="Aptos"/>
              </a:rPr>
              <a:t>GEO105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F4CAF62-E304-4D7D-998D-E4A01FF71DF6}"/>
              </a:ext>
            </a:extLst>
          </p:cNvPr>
          <p:cNvSpPr>
            <a:spLocks noGrp="1"/>
          </p:cNvSpPr>
          <p:nvPr/>
        </p:nvSpPr>
        <p:spPr>
          <a:xfrm>
            <a:off x="1295400" y="63722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Géologie Pétrolière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73C10B4-9554-4383-9F73-0BB404BD1BEB}"/>
              </a:ext>
            </a:extLst>
          </p:cNvPr>
          <p:cNvSpPr>
            <a:spLocks noGrp="1"/>
          </p:cNvSpPr>
          <p:nvPr/>
        </p:nvSpPr>
        <p:spPr>
          <a:xfrm>
            <a:off x="3457575" y="63722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43" name="idx-accent-5-9">
            <a:extLst>
              <a:ext uri="{FF2B5EF4-FFF2-40B4-BE49-F238E27FC236}">
                <a16:creationId xmlns:a16="http://schemas.microsoft.com/office/drawing/2014/main" id="{D5315552-6519-455D-8964-67E15B9A36BE}"/>
              </a:ext>
            </a:extLst>
          </p:cNvPr>
          <p:cNvSpPr>
            <a:spLocks noGrp="1"/>
          </p:cNvSpPr>
          <p:nvPr/>
        </p:nvSpPr>
        <p:spPr>
          <a:xfrm>
            <a:off x="457200" y="6962775"/>
            <a:ext cx="47625" cy="400050"/>
          </a:xfrm>
          <a:prstGeom prst="rect">
            <a:avLst/>
          </a:prstGeom>
          <a:solidFill>
            <a:srgbClr val="C79A1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40818CC-A4FE-4D7A-85D1-61CEE26903AF}"/>
              </a:ext>
            </a:extLst>
          </p:cNvPr>
          <p:cNvSpPr>
            <a:spLocks noGrp="1"/>
          </p:cNvSpPr>
          <p:nvPr/>
        </p:nvSpPr>
        <p:spPr>
          <a:xfrm>
            <a:off x="628650" y="69246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C79A1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79A1B"/>
                </a:solidFill>
                <a:latin typeface="Aptos"/>
                <a:ea typeface="Aptos"/>
                <a:cs typeface="Aptos"/>
              </a:rPr>
              <a:t>GEO106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B9CA373-EECE-4F78-9AE3-3D7E5D16FDC5}"/>
              </a:ext>
            </a:extLst>
          </p:cNvPr>
          <p:cNvSpPr>
            <a:spLocks noGrp="1"/>
          </p:cNvSpPr>
          <p:nvPr/>
        </p:nvSpPr>
        <p:spPr>
          <a:xfrm>
            <a:off x="1295400" y="69246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Géologie Pétrolière Avancée et Etudes de Cas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C0635DD-77F5-4538-B6BC-03ECC7827449}"/>
              </a:ext>
            </a:extLst>
          </p:cNvPr>
          <p:cNvSpPr>
            <a:spLocks noGrp="1"/>
          </p:cNvSpPr>
          <p:nvPr/>
        </p:nvSpPr>
        <p:spPr>
          <a:xfrm>
            <a:off x="3457575" y="69246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47" name="idx-accent-5-10">
            <a:extLst>
              <a:ext uri="{FF2B5EF4-FFF2-40B4-BE49-F238E27FC236}">
                <a16:creationId xmlns:a16="http://schemas.microsoft.com/office/drawing/2014/main" id="{F8FE16EF-7B0D-401C-8AEE-3CFF299CC6D9}"/>
              </a:ext>
            </a:extLst>
          </p:cNvPr>
          <p:cNvSpPr>
            <a:spLocks noGrp="1"/>
          </p:cNvSpPr>
          <p:nvPr/>
        </p:nvSpPr>
        <p:spPr>
          <a:xfrm>
            <a:off x="457200" y="7515225"/>
            <a:ext cx="47625" cy="400050"/>
          </a:xfrm>
          <a:prstGeom prst="rect">
            <a:avLst/>
          </a:prstGeom>
          <a:solidFill>
            <a:srgbClr val="C79A1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7F82814-85E3-48C0-920E-0623EACEB0E0}"/>
              </a:ext>
            </a:extLst>
          </p:cNvPr>
          <p:cNvSpPr>
            <a:spLocks noGrp="1"/>
          </p:cNvSpPr>
          <p:nvPr/>
        </p:nvSpPr>
        <p:spPr>
          <a:xfrm>
            <a:off x="628650" y="74771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C79A1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79A1B"/>
                </a:solidFill>
                <a:latin typeface="Aptos"/>
                <a:ea typeface="Aptos"/>
                <a:cs typeface="Aptos"/>
              </a:rPr>
              <a:t>GEO107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86B5314-E4ED-49A6-B0CE-9721CDD0DD83}"/>
              </a:ext>
            </a:extLst>
          </p:cNvPr>
          <p:cNvSpPr>
            <a:spLocks noGrp="1"/>
          </p:cNvSpPr>
          <p:nvPr/>
        </p:nvSpPr>
        <p:spPr>
          <a:xfrm>
            <a:off x="1295400" y="74771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Modélisation de la Terre et l'Intégration des Données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A3A1FDC-9744-4DF9-B77C-5EC52613F8A7}"/>
              </a:ext>
            </a:extLst>
          </p:cNvPr>
          <p:cNvSpPr>
            <a:spLocks noGrp="1"/>
          </p:cNvSpPr>
          <p:nvPr/>
        </p:nvSpPr>
        <p:spPr>
          <a:xfrm>
            <a:off x="3457575" y="74771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51" name="idx-accent-5-11">
            <a:extLst>
              <a:ext uri="{FF2B5EF4-FFF2-40B4-BE49-F238E27FC236}">
                <a16:creationId xmlns:a16="http://schemas.microsoft.com/office/drawing/2014/main" id="{3CF2FCD9-169C-48DE-867F-655BB78EBE1F}"/>
              </a:ext>
            </a:extLst>
          </p:cNvPr>
          <p:cNvSpPr>
            <a:spLocks noGrp="1"/>
          </p:cNvSpPr>
          <p:nvPr/>
        </p:nvSpPr>
        <p:spPr>
          <a:xfrm>
            <a:off x="457200" y="8067675"/>
            <a:ext cx="47625" cy="400050"/>
          </a:xfrm>
          <a:prstGeom prst="rect">
            <a:avLst/>
          </a:prstGeom>
          <a:solidFill>
            <a:srgbClr val="C79A1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5224BF0-1FD9-4773-8566-9F2DD29E0E76}"/>
              </a:ext>
            </a:extLst>
          </p:cNvPr>
          <p:cNvSpPr>
            <a:spLocks noGrp="1"/>
          </p:cNvSpPr>
          <p:nvPr/>
        </p:nvSpPr>
        <p:spPr>
          <a:xfrm>
            <a:off x="628650" y="80295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C79A1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79A1B"/>
                </a:solidFill>
                <a:latin typeface="Aptos"/>
                <a:ea typeface="Aptos"/>
                <a:cs typeface="Aptos"/>
              </a:rPr>
              <a:t>GEO108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838E7C-1FD4-46F4-AA5A-DE4AA50F9B9C}"/>
              </a:ext>
            </a:extLst>
          </p:cNvPr>
          <p:cNvSpPr>
            <a:spLocks noGrp="1"/>
          </p:cNvSpPr>
          <p:nvPr/>
        </p:nvSpPr>
        <p:spPr>
          <a:xfrm>
            <a:off x="1295400" y="80295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Evaluation des Zones Prospectives et Génération des Prospects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8C2F79-D097-4DD2-8CCB-C17E8035F7A3}"/>
              </a:ext>
            </a:extLst>
          </p:cNvPr>
          <p:cNvSpPr>
            <a:spLocks noGrp="1"/>
          </p:cNvSpPr>
          <p:nvPr/>
        </p:nvSpPr>
        <p:spPr>
          <a:xfrm>
            <a:off x="3457575" y="80295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55" name="idx-accent-5-12">
            <a:extLst>
              <a:ext uri="{FF2B5EF4-FFF2-40B4-BE49-F238E27FC236}">
                <a16:creationId xmlns:a16="http://schemas.microsoft.com/office/drawing/2014/main" id="{983BD1F1-0C86-4128-AF27-89339EAA3558}"/>
              </a:ext>
            </a:extLst>
          </p:cNvPr>
          <p:cNvSpPr>
            <a:spLocks noGrp="1"/>
          </p:cNvSpPr>
          <p:nvPr/>
        </p:nvSpPr>
        <p:spPr>
          <a:xfrm>
            <a:off x="457200" y="8620125"/>
            <a:ext cx="47625" cy="400050"/>
          </a:xfrm>
          <a:prstGeom prst="rect">
            <a:avLst/>
          </a:prstGeom>
          <a:solidFill>
            <a:srgbClr val="C79A1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9D22BB7-6832-4DF3-8BB8-4CA9F5EBDADD}"/>
              </a:ext>
            </a:extLst>
          </p:cNvPr>
          <p:cNvSpPr>
            <a:spLocks noGrp="1"/>
          </p:cNvSpPr>
          <p:nvPr/>
        </p:nvSpPr>
        <p:spPr>
          <a:xfrm>
            <a:off x="628650" y="85820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C79A1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79A1B"/>
                </a:solidFill>
                <a:latin typeface="Aptos"/>
                <a:ea typeface="Aptos"/>
                <a:cs typeface="Aptos"/>
              </a:rPr>
              <a:t>GEO109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22315BE-33A5-41B9-AC50-4F1E85452EDC}"/>
              </a:ext>
            </a:extLst>
          </p:cNvPr>
          <p:cNvSpPr>
            <a:spLocks noGrp="1"/>
          </p:cNvSpPr>
          <p:nvPr/>
        </p:nvSpPr>
        <p:spPr>
          <a:xfrm>
            <a:off x="1295400" y="85820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Modélisation des Fractures Naturelles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871A889-7D5D-4F46-8857-C8CD28E18864}"/>
              </a:ext>
            </a:extLst>
          </p:cNvPr>
          <p:cNvSpPr>
            <a:spLocks noGrp="1"/>
          </p:cNvSpPr>
          <p:nvPr/>
        </p:nvSpPr>
        <p:spPr>
          <a:xfrm>
            <a:off x="3457575" y="85820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sp>
        <p:nvSpPr>
          <p:cNvPr id="59" name="idx-accent-5-13">
            <a:extLst>
              <a:ext uri="{FF2B5EF4-FFF2-40B4-BE49-F238E27FC236}">
                <a16:creationId xmlns:a16="http://schemas.microsoft.com/office/drawing/2014/main" id="{40CC47BD-4AF8-4525-BA7B-591FE187F318}"/>
              </a:ext>
            </a:extLst>
          </p:cNvPr>
          <p:cNvSpPr>
            <a:spLocks noGrp="1"/>
          </p:cNvSpPr>
          <p:nvPr/>
        </p:nvSpPr>
        <p:spPr>
          <a:xfrm>
            <a:off x="457200" y="9172575"/>
            <a:ext cx="47625" cy="400050"/>
          </a:xfrm>
          <a:prstGeom prst="rect">
            <a:avLst/>
          </a:prstGeom>
          <a:solidFill>
            <a:srgbClr val="35507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02C6AD8-EDF2-45C9-83CE-99050DE9EAC3}"/>
              </a:ext>
            </a:extLst>
          </p:cNvPr>
          <p:cNvSpPr>
            <a:spLocks noGrp="1"/>
          </p:cNvSpPr>
          <p:nvPr/>
        </p:nvSpPr>
        <p:spPr>
          <a:xfrm>
            <a:off x="628650" y="91344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550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55070"/>
                </a:solidFill>
                <a:latin typeface="Aptos"/>
                <a:ea typeface="Aptos"/>
                <a:cs typeface="Aptos"/>
              </a:rPr>
              <a:t>GEO201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2EE93F1-5330-4740-8490-94E22CA5A652}"/>
              </a:ext>
            </a:extLst>
          </p:cNvPr>
          <p:cNvSpPr>
            <a:spLocks noGrp="1"/>
          </p:cNvSpPr>
          <p:nvPr/>
        </p:nvSpPr>
        <p:spPr>
          <a:xfrm>
            <a:off x="1295400" y="91344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Fondamentaux de l'Acquisition et du Traitement Sismique (Sismique Réflexion)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C6C48F7-01F6-4B1B-A7E3-EE8F9C36245C}"/>
              </a:ext>
            </a:extLst>
          </p:cNvPr>
          <p:cNvSpPr>
            <a:spLocks noGrp="1"/>
          </p:cNvSpPr>
          <p:nvPr/>
        </p:nvSpPr>
        <p:spPr>
          <a:xfrm>
            <a:off x="3457575" y="91344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sp>
        <p:nvSpPr>
          <p:cNvPr id="63" name="idx-accent-5-14">
            <a:extLst>
              <a:ext uri="{FF2B5EF4-FFF2-40B4-BE49-F238E27FC236}">
                <a16:creationId xmlns:a16="http://schemas.microsoft.com/office/drawing/2014/main" id="{85B629C9-1691-47E2-8E70-12E264018EB3}"/>
              </a:ext>
            </a:extLst>
          </p:cNvPr>
          <p:cNvSpPr>
            <a:spLocks noGrp="1"/>
          </p:cNvSpPr>
          <p:nvPr/>
        </p:nvSpPr>
        <p:spPr>
          <a:xfrm>
            <a:off x="3829050" y="1990725"/>
            <a:ext cx="47625" cy="400050"/>
          </a:xfrm>
          <a:prstGeom prst="rect">
            <a:avLst/>
          </a:prstGeom>
          <a:solidFill>
            <a:srgbClr val="35507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ACF185B-46BA-4CBA-B4A9-A55C1117873C}"/>
              </a:ext>
            </a:extLst>
          </p:cNvPr>
          <p:cNvSpPr>
            <a:spLocks noGrp="1"/>
          </p:cNvSpPr>
          <p:nvPr/>
        </p:nvSpPr>
        <p:spPr>
          <a:xfrm>
            <a:off x="4000500" y="19526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550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55070"/>
                </a:solidFill>
                <a:latin typeface="Aptos"/>
                <a:ea typeface="Aptos"/>
                <a:cs typeface="Aptos"/>
              </a:rPr>
              <a:t>GEO202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29DA218-BA02-4818-A8BE-252EB153C80F}"/>
              </a:ext>
            </a:extLst>
          </p:cNvPr>
          <p:cNvSpPr>
            <a:spLocks noGrp="1"/>
          </p:cNvSpPr>
          <p:nvPr/>
        </p:nvSpPr>
        <p:spPr>
          <a:xfrm>
            <a:off x="4667250" y="19526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Acquisition et du Traitement Sismique Avancé (Sismique Réflexion)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A410605-7EFD-4531-A629-B15CD7FD58F4}"/>
              </a:ext>
            </a:extLst>
          </p:cNvPr>
          <p:cNvSpPr>
            <a:spLocks noGrp="1"/>
          </p:cNvSpPr>
          <p:nvPr/>
        </p:nvSpPr>
        <p:spPr>
          <a:xfrm>
            <a:off x="6829425" y="19526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32</a:t>
            </a:r>
          </a:p>
        </p:txBody>
      </p:sp>
      <p:sp>
        <p:nvSpPr>
          <p:cNvPr id="67" name="idx-accent-5-15">
            <a:extLst>
              <a:ext uri="{FF2B5EF4-FFF2-40B4-BE49-F238E27FC236}">
                <a16:creationId xmlns:a16="http://schemas.microsoft.com/office/drawing/2014/main" id="{65D09B5E-EB23-4044-B6AE-1FD412E9FAC3}"/>
              </a:ext>
            </a:extLst>
          </p:cNvPr>
          <p:cNvSpPr>
            <a:spLocks noGrp="1"/>
          </p:cNvSpPr>
          <p:nvPr/>
        </p:nvSpPr>
        <p:spPr>
          <a:xfrm>
            <a:off x="3829050" y="2543175"/>
            <a:ext cx="47625" cy="400050"/>
          </a:xfrm>
          <a:prstGeom prst="rect">
            <a:avLst/>
          </a:prstGeom>
          <a:solidFill>
            <a:srgbClr val="35507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492820F-FCC3-4B08-B7ED-89FDD7CE9CE0}"/>
              </a:ext>
            </a:extLst>
          </p:cNvPr>
          <p:cNvSpPr>
            <a:spLocks noGrp="1"/>
          </p:cNvSpPr>
          <p:nvPr/>
        </p:nvSpPr>
        <p:spPr>
          <a:xfrm>
            <a:off x="4000500" y="25050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550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55070"/>
                </a:solidFill>
                <a:latin typeface="Aptos"/>
                <a:ea typeface="Aptos"/>
                <a:cs typeface="Aptos"/>
              </a:rPr>
              <a:t>GEO203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E1D4C04-337C-477E-90AE-BCDBE9BC2367}"/>
              </a:ext>
            </a:extLst>
          </p:cNvPr>
          <p:cNvSpPr>
            <a:spLocks noGrp="1"/>
          </p:cNvSpPr>
          <p:nvPr/>
        </p:nvSpPr>
        <p:spPr>
          <a:xfrm>
            <a:off x="4667250" y="25050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Interprétation Sismique 2D &amp; 3D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706015F-0BA6-4CD4-B855-0AF59E49C672}"/>
              </a:ext>
            </a:extLst>
          </p:cNvPr>
          <p:cNvSpPr>
            <a:spLocks noGrp="1"/>
          </p:cNvSpPr>
          <p:nvPr/>
        </p:nvSpPr>
        <p:spPr>
          <a:xfrm>
            <a:off x="6829425" y="25050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34</a:t>
            </a:r>
          </a:p>
        </p:txBody>
      </p:sp>
      <p:sp>
        <p:nvSpPr>
          <p:cNvPr id="71" name="idx-accent-5-16">
            <a:extLst>
              <a:ext uri="{FF2B5EF4-FFF2-40B4-BE49-F238E27FC236}">
                <a16:creationId xmlns:a16="http://schemas.microsoft.com/office/drawing/2014/main" id="{5652388E-EB9A-4F6E-A60D-8C35D2847958}"/>
              </a:ext>
            </a:extLst>
          </p:cNvPr>
          <p:cNvSpPr>
            <a:spLocks noGrp="1"/>
          </p:cNvSpPr>
          <p:nvPr/>
        </p:nvSpPr>
        <p:spPr>
          <a:xfrm>
            <a:off x="3829050" y="3095625"/>
            <a:ext cx="47625" cy="400050"/>
          </a:xfrm>
          <a:prstGeom prst="rect">
            <a:avLst/>
          </a:prstGeom>
          <a:solidFill>
            <a:srgbClr val="35507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A8AE86C-C530-4FAB-BA07-8EDBB8FB5208}"/>
              </a:ext>
            </a:extLst>
          </p:cNvPr>
          <p:cNvSpPr>
            <a:spLocks noGrp="1"/>
          </p:cNvSpPr>
          <p:nvPr/>
        </p:nvSpPr>
        <p:spPr>
          <a:xfrm>
            <a:off x="4000500" y="30575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550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55070"/>
                </a:solidFill>
                <a:latin typeface="Aptos"/>
                <a:ea typeface="Aptos"/>
                <a:cs typeface="Aptos"/>
              </a:rPr>
              <a:t>GEO204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33937A-AD54-4CC5-BC5C-A589AE8E5A62}"/>
              </a:ext>
            </a:extLst>
          </p:cNvPr>
          <p:cNvSpPr>
            <a:spLocks noGrp="1"/>
          </p:cNvSpPr>
          <p:nvPr/>
        </p:nvSpPr>
        <p:spPr>
          <a:xfrm>
            <a:off x="4667250" y="30575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Inversion Sismique Post-Stack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7531088-913B-4BB4-9BED-DA9D68136EEE}"/>
              </a:ext>
            </a:extLst>
          </p:cNvPr>
          <p:cNvSpPr>
            <a:spLocks noGrp="1"/>
          </p:cNvSpPr>
          <p:nvPr/>
        </p:nvSpPr>
        <p:spPr>
          <a:xfrm>
            <a:off x="6829425" y="30575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36</a:t>
            </a:r>
          </a:p>
        </p:txBody>
      </p:sp>
      <p:sp>
        <p:nvSpPr>
          <p:cNvPr id="75" name="idx-accent-5-17">
            <a:extLst>
              <a:ext uri="{FF2B5EF4-FFF2-40B4-BE49-F238E27FC236}">
                <a16:creationId xmlns:a16="http://schemas.microsoft.com/office/drawing/2014/main" id="{2ACC3112-FF29-4EE2-9ED5-5CAEC376A45D}"/>
              </a:ext>
            </a:extLst>
          </p:cNvPr>
          <p:cNvSpPr>
            <a:spLocks noGrp="1"/>
          </p:cNvSpPr>
          <p:nvPr/>
        </p:nvSpPr>
        <p:spPr>
          <a:xfrm>
            <a:off x="3829050" y="3648075"/>
            <a:ext cx="47625" cy="400050"/>
          </a:xfrm>
          <a:prstGeom prst="rect">
            <a:avLst/>
          </a:prstGeom>
          <a:solidFill>
            <a:srgbClr val="35507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9305A11-DD29-4F49-8484-2708D3D236A6}"/>
              </a:ext>
            </a:extLst>
          </p:cNvPr>
          <p:cNvSpPr>
            <a:spLocks noGrp="1"/>
          </p:cNvSpPr>
          <p:nvPr/>
        </p:nvSpPr>
        <p:spPr>
          <a:xfrm>
            <a:off x="4000500" y="36099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550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55070"/>
                </a:solidFill>
                <a:latin typeface="Aptos"/>
                <a:ea typeface="Aptos"/>
                <a:cs typeface="Aptos"/>
              </a:rPr>
              <a:t>GEO205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CA92DCB-B12C-4B36-ADA6-A141E4D3B5C0}"/>
              </a:ext>
            </a:extLst>
          </p:cNvPr>
          <p:cNvSpPr>
            <a:spLocks noGrp="1"/>
          </p:cNvSpPr>
          <p:nvPr/>
        </p:nvSpPr>
        <p:spPr>
          <a:xfrm>
            <a:off x="4667250" y="36099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Inversion Sismique Pre-Stack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AB63D3E-D4F2-4767-A222-97F2DC57573B}"/>
              </a:ext>
            </a:extLst>
          </p:cNvPr>
          <p:cNvSpPr>
            <a:spLocks noGrp="1"/>
          </p:cNvSpPr>
          <p:nvPr/>
        </p:nvSpPr>
        <p:spPr>
          <a:xfrm>
            <a:off x="6829425" y="36099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39</a:t>
            </a:r>
          </a:p>
        </p:txBody>
      </p:sp>
      <p:sp>
        <p:nvSpPr>
          <p:cNvPr id="79" name="idx-accent-5-18">
            <a:extLst>
              <a:ext uri="{FF2B5EF4-FFF2-40B4-BE49-F238E27FC236}">
                <a16:creationId xmlns:a16="http://schemas.microsoft.com/office/drawing/2014/main" id="{E5E87A15-C73F-4DCB-9A1F-C7CAD4DC81DB}"/>
              </a:ext>
            </a:extLst>
          </p:cNvPr>
          <p:cNvSpPr>
            <a:spLocks noGrp="1"/>
          </p:cNvSpPr>
          <p:nvPr/>
        </p:nvSpPr>
        <p:spPr>
          <a:xfrm>
            <a:off x="3829050" y="4200525"/>
            <a:ext cx="47625" cy="400050"/>
          </a:xfrm>
          <a:prstGeom prst="rect">
            <a:avLst/>
          </a:prstGeom>
          <a:solidFill>
            <a:srgbClr val="35507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098607E-E63C-4735-88F4-15C01DE7D38D}"/>
              </a:ext>
            </a:extLst>
          </p:cNvPr>
          <p:cNvSpPr>
            <a:spLocks noGrp="1"/>
          </p:cNvSpPr>
          <p:nvPr/>
        </p:nvSpPr>
        <p:spPr>
          <a:xfrm>
            <a:off x="4000500" y="41624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550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55070"/>
                </a:solidFill>
                <a:latin typeface="Aptos"/>
                <a:ea typeface="Aptos"/>
                <a:cs typeface="Aptos"/>
              </a:rPr>
              <a:t>GEO206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78F893D-BE9F-4CBD-AD12-642FE6CC0A29}"/>
              </a:ext>
            </a:extLst>
          </p:cNvPr>
          <p:cNvSpPr>
            <a:spLocks noGrp="1"/>
          </p:cNvSpPr>
          <p:nvPr/>
        </p:nvSpPr>
        <p:spPr>
          <a:xfrm>
            <a:off x="4667250" y="41624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Décomposition et Conditionnement des Angle-stacks et Modélisation AVO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24C4BB5-E479-4599-949E-3BD9A8F24622}"/>
              </a:ext>
            </a:extLst>
          </p:cNvPr>
          <p:cNvSpPr>
            <a:spLocks noGrp="1"/>
          </p:cNvSpPr>
          <p:nvPr/>
        </p:nvSpPr>
        <p:spPr>
          <a:xfrm>
            <a:off x="6829425" y="41624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41</a:t>
            </a:r>
          </a:p>
        </p:txBody>
      </p:sp>
      <p:sp>
        <p:nvSpPr>
          <p:cNvPr id="83" name="idx-accent-5-19">
            <a:extLst>
              <a:ext uri="{FF2B5EF4-FFF2-40B4-BE49-F238E27FC236}">
                <a16:creationId xmlns:a16="http://schemas.microsoft.com/office/drawing/2014/main" id="{DF9F7FD9-681B-4F14-A258-643ABC55A806}"/>
              </a:ext>
            </a:extLst>
          </p:cNvPr>
          <p:cNvSpPr>
            <a:spLocks noGrp="1"/>
          </p:cNvSpPr>
          <p:nvPr/>
        </p:nvSpPr>
        <p:spPr>
          <a:xfrm>
            <a:off x="3829050" y="4752975"/>
            <a:ext cx="47625" cy="400050"/>
          </a:xfrm>
          <a:prstGeom prst="rect">
            <a:avLst/>
          </a:prstGeom>
          <a:solidFill>
            <a:srgbClr val="35507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F3927F9-28A0-462C-B48A-5172A3C1913F}"/>
              </a:ext>
            </a:extLst>
          </p:cNvPr>
          <p:cNvSpPr>
            <a:spLocks noGrp="1"/>
          </p:cNvSpPr>
          <p:nvPr/>
        </p:nvSpPr>
        <p:spPr>
          <a:xfrm>
            <a:off x="4000500" y="47148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550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55070"/>
                </a:solidFill>
                <a:latin typeface="Aptos"/>
                <a:ea typeface="Aptos"/>
                <a:cs typeface="Aptos"/>
              </a:rPr>
              <a:t>GEO207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96A533E-D429-4C60-9B26-07A8769837DD}"/>
              </a:ext>
            </a:extLst>
          </p:cNvPr>
          <p:cNvSpPr>
            <a:spLocks noGrp="1"/>
          </p:cNvSpPr>
          <p:nvPr/>
        </p:nvSpPr>
        <p:spPr>
          <a:xfrm>
            <a:off x="4667250" y="47148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Stratigraphie Sismique - Concepts et Analyses Avancés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DD9B303-51A7-4FA6-8072-4FB57A9F6486}"/>
              </a:ext>
            </a:extLst>
          </p:cNvPr>
          <p:cNvSpPr>
            <a:spLocks noGrp="1"/>
          </p:cNvSpPr>
          <p:nvPr/>
        </p:nvSpPr>
        <p:spPr>
          <a:xfrm>
            <a:off x="6829425" y="47148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43</a:t>
            </a:r>
          </a:p>
        </p:txBody>
      </p:sp>
      <p:sp>
        <p:nvSpPr>
          <p:cNvPr id="87" name="idx-accent-5-20">
            <a:extLst>
              <a:ext uri="{FF2B5EF4-FFF2-40B4-BE49-F238E27FC236}">
                <a16:creationId xmlns:a16="http://schemas.microsoft.com/office/drawing/2014/main" id="{FCBC8C55-D086-4B69-A0D0-4F82DC757CFD}"/>
              </a:ext>
            </a:extLst>
          </p:cNvPr>
          <p:cNvSpPr>
            <a:spLocks noGrp="1"/>
          </p:cNvSpPr>
          <p:nvPr/>
        </p:nvSpPr>
        <p:spPr>
          <a:xfrm>
            <a:off x="3829050" y="5305425"/>
            <a:ext cx="47625" cy="400050"/>
          </a:xfrm>
          <a:prstGeom prst="rect">
            <a:avLst/>
          </a:prstGeom>
          <a:solidFill>
            <a:srgbClr val="35507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8DEE9E5-9885-461B-8F13-B3F05820DDE0}"/>
              </a:ext>
            </a:extLst>
          </p:cNvPr>
          <p:cNvSpPr>
            <a:spLocks noGrp="1"/>
          </p:cNvSpPr>
          <p:nvPr/>
        </p:nvSpPr>
        <p:spPr>
          <a:xfrm>
            <a:off x="4000500" y="52673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550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55070"/>
                </a:solidFill>
                <a:latin typeface="Aptos"/>
                <a:ea typeface="Aptos"/>
                <a:cs typeface="Aptos"/>
              </a:rPr>
              <a:t>GEO208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6AEF556-05F2-40DC-AE25-5E24C642CB7C}"/>
              </a:ext>
            </a:extLst>
          </p:cNvPr>
          <p:cNvSpPr>
            <a:spLocks noGrp="1"/>
          </p:cNvSpPr>
          <p:nvPr/>
        </p:nvSpPr>
        <p:spPr>
          <a:xfrm>
            <a:off x="4667250" y="52673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Modèle de Vitesse et Conversion Temps/Profondeur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61BABE9-1537-4308-90DA-8294D5EA592C}"/>
              </a:ext>
            </a:extLst>
          </p:cNvPr>
          <p:cNvSpPr>
            <a:spLocks noGrp="1"/>
          </p:cNvSpPr>
          <p:nvPr/>
        </p:nvSpPr>
        <p:spPr>
          <a:xfrm>
            <a:off x="6829425" y="52673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45</a:t>
            </a:r>
          </a:p>
        </p:txBody>
      </p:sp>
      <p:sp>
        <p:nvSpPr>
          <p:cNvPr id="91" name="idx-accent-5-21">
            <a:extLst>
              <a:ext uri="{FF2B5EF4-FFF2-40B4-BE49-F238E27FC236}">
                <a16:creationId xmlns:a16="http://schemas.microsoft.com/office/drawing/2014/main" id="{07CB9920-8663-4DF7-95F6-2A029252F9AA}"/>
              </a:ext>
            </a:extLst>
          </p:cNvPr>
          <p:cNvSpPr>
            <a:spLocks noGrp="1"/>
          </p:cNvSpPr>
          <p:nvPr/>
        </p:nvSpPr>
        <p:spPr>
          <a:xfrm>
            <a:off x="3829050" y="5857875"/>
            <a:ext cx="47625" cy="400050"/>
          </a:xfrm>
          <a:prstGeom prst="rect">
            <a:avLst/>
          </a:prstGeom>
          <a:solidFill>
            <a:srgbClr val="35507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A149AED-E40B-43FF-9ED1-5B063D39F6C1}"/>
              </a:ext>
            </a:extLst>
          </p:cNvPr>
          <p:cNvSpPr>
            <a:spLocks noGrp="1"/>
          </p:cNvSpPr>
          <p:nvPr/>
        </p:nvSpPr>
        <p:spPr>
          <a:xfrm>
            <a:off x="4000500" y="58197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550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55070"/>
                </a:solidFill>
                <a:latin typeface="Aptos"/>
                <a:ea typeface="Aptos"/>
                <a:cs typeface="Aptos"/>
              </a:rPr>
              <a:t>GEO209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4C972EE-8C12-4623-9B69-EE7B07191033}"/>
              </a:ext>
            </a:extLst>
          </p:cNvPr>
          <p:cNvSpPr>
            <a:spLocks noGrp="1"/>
          </p:cNvSpPr>
          <p:nvPr/>
        </p:nvSpPr>
        <p:spPr>
          <a:xfrm>
            <a:off x="4667250" y="58197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Modélisation Géologique et Modélisation des Fractures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B6871FD-8088-4204-90F8-A26F50AFECA8}"/>
              </a:ext>
            </a:extLst>
          </p:cNvPr>
          <p:cNvSpPr>
            <a:spLocks noGrp="1"/>
          </p:cNvSpPr>
          <p:nvPr/>
        </p:nvSpPr>
        <p:spPr>
          <a:xfrm>
            <a:off x="6829425" y="58197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49</a:t>
            </a:r>
          </a:p>
        </p:txBody>
      </p:sp>
      <p:sp>
        <p:nvSpPr>
          <p:cNvPr id="95" name="idx-accent-5-22">
            <a:extLst>
              <a:ext uri="{FF2B5EF4-FFF2-40B4-BE49-F238E27FC236}">
                <a16:creationId xmlns:a16="http://schemas.microsoft.com/office/drawing/2014/main" id="{9E47CED2-9EC2-4A33-9A44-CEDAB657AC11}"/>
              </a:ext>
            </a:extLst>
          </p:cNvPr>
          <p:cNvSpPr>
            <a:spLocks noGrp="1"/>
          </p:cNvSpPr>
          <p:nvPr/>
        </p:nvSpPr>
        <p:spPr>
          <a:xfrm>
            <a:off x="3829050" y="641032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22C32AD-463B-497C-A283-24D04BB0E715}"/>
              </a:ext>
            </a:extLst>
          </p:cNvPr>
          <p:cNvSpPr>
            <a:spLocks noGrp="1"/>
          </p:cNvSpPr>
          <p:nvPr/>
        </p:nvSpPr>
        <p:spPr>
          <a:xfrm>
            <a:off x="4000500" y="63722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GEO301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53A39CB-104C-4A5E-96A9-203CD8C3CCA6}"/>
              </a:ext>
            </a:extLst>
          </p:cNvPr>
          <p:cNvSpPr>
            <a:spLocks noGrp="1"/>
          </p:cNvSpPr>
          <p:nvPr/>
        </p:nvSpPr>
        <p:spPr>
          <a:xfrm>
            <a:off x="4667250" y="63722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Les Bases de la Pétrophysique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F97761E-4471-40A6-9C5C-9AB0C7A7ACDF}"/>
              </a:ext>
            </a:extLst>
          </p:cNvPr>
          <p:cNvSpPr>
            <a:spLocks noGrp="1"/>
          </p:cNvSpPr>
          <p:nvPr/>
        </p:nvSpPr>
        <p:spPr>
          <a:xfrm>
            <a:off x="6829425" y="63722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51</a:t>
            </a:r>
          </a:p>
        </p:txBody>
      </p:sp>
      <p:sp>
        <p:nvSpPr>
          <p:cNvPr id="99" name="idx-accent-5-23">
            <a:extLst>
              <a:ext uri="{FF2B5EF4-FFF2-40B4-BE49-F238E27FC236}">
                <a16:creationId xmlns:a16="http://schemas.microsoft.com/office/drawing/2014/main" id="{4536BAAC-C5A1-4A0E-9309-40428EA8ED79}"/>
              </a:ext>
            </a:extLst>
          </p:cNvPr>
          <p:cNvSpPr>
            <a:spLocks noGrp="1"/>
          </p:cNvSpPr>
          <p:nvPr/>
        </p:nvSpPr>
        <p:spPr>
          <a:xfrm>
            <a:off x="3829050" y="696277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4473B4C-323B-49A8-8B96-9532A37AB8D4}"/>
              </a:ext>
            </a:extLst>
          </p:cNvPr>
          <p:cNvSpPr>
            <a:spLocks noGrp="1"/>
          </p:cNvSpPr>
          <p:nvPr/>
        </p:nvSpPr>
        <p:spPr>
          <a:xfrm>
            <a:off x="4000500" y="69246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GEO302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1FB1D2D-F19D-4CEC-AECA-E078F7BDDA60}"/>
              </a:ext>
            </a:extLst>
          </p:cNvPr>
          <p:cNvSpPr>
            <a:spLocks noGrp="1"/>
          </p:cNvSpPr>
          <p:nvPr/>
        </p:nvSpPr>
        <p:spPr>
          <a:xfrm>
            <a:off x="4667250" y="69246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Evaluation Avancé des Diagraphies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E6E62DF-FA43-45C3-BEED-C7C26A7554CE}"/>
              </a:ext>
            </a:extLst>
          </p:cNvPr>
          <p:cNvSpPr>
            <a:spLocks noGrp="1"/>
          </p:cNvSpPr>
          <p:nvPr/>
        </p:nvSpPr>
        <p:spPr>
          <a:xfrm>
            <a:off x="6829425" y="69246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53</a:t>
            </a:r>
          </a:p>
        </p:txBody>
      </p:sp>
      <p:sp>
        <p:nvSpPr>
          <p:cNvPr id="103" name="idx-accent-5-24">
            <a:extLst>
              <a:ext uri="{FF2B5EF4-FFF2-40B4-BE49-F238E27FC236}">
                <a16:creationId xmlns:a16="http://schemas.microsoft.com/office/drawing/2014/main" id="{C089AAD1-5578-457C-9001-9325A558A7C7}"/>
              </a:ext>
            </a:extLst>
          </p:cNvPr>
          <p:cNvSpPr>
            <a:spLocks noGrp="1"/>
          </p:cNvSpPr>
          <p:nvPr/>
        </p:nvSpPr>
        <p:spPr>
          <a:xfrm>
            <a:off x="3829050" y="751522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03B553E-0ADD-4B5D-BF70-783651EC5E96}"/>
              </a:ext>
            </a:extLst>
          </p:cNvPr>
          <p:cNvSpPr>
            <a:spLocks noGrp="1"/>
          </p:cNvSpPr>
          <p:nvPr/>
        </p:nvSpPr>
        <p:spPr>
          <a:xfrm>
            <a:off x="4000500" y="74771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GEO303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FC051F4-9549-430F-A04B-F445876757BF}"/>
              </a:ext>
            </a:extLst>
          </p:cNvPr>
          <p:cNvSpPr>
            <a:spLocks noGrp="1"/>
          </p:cNvSpPr>
          <p:nvPr/>
        </p:nvSpPr>
        <p:spPr>
          <a:xfrm>
            <a:off x="4667250" y="74771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Caratérisation de Reservoir: Integration des Données de Carottes, Diaphies et Tests de Puits pour la Modélisation de réservoir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8C3CBDC-00C6-4DC5-A07F-0C8E01E5995D}"/>
              </a:ext>
            </a:extLst>
          </p:cNvPr>
          <p:cNvSpPr>
            <a:spLocks noGrp="1"/>
          </p:cNvSpPr>
          <p:nvPr/>
        </p:nvSpPr>
        <p:spPr>
          <a:xfrm>
            <a:off x="6829425" y="74771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56</a:t>
            </a:r>
          </a:p>
        </p:txBody>
      </p:sp>
      <p:sp>
        <p:nvSpPr>
          <p:cNvPr id="107" name="idx-accent-5-25">
            <a:extLst>
              <a:ext uri="{FF2B5EF4-FFF2-40B4-BE49-F238E27FC236}">
                <a16:creationId xmlns:a16="http://schemas.microsoft.com/office/drawing/2014/main" id="{87F69844-9E84-42FC-AB7C-B78301983A55}"/>
              </a:ext>
            </a:extLst>
          </p:cNvPr>
          <p:cNvSpPr>
            <a:spLocks noGrp="1"/>
          </p:cNvSpPr>
          <p:nvPr/>
        </p:nvSpPr>
        <p:spPr>
          <a:xfrm>
            <a:off x="3829050" y="806767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748AC03-E633-447A-B664-757A8B209438}"/>
              </a:ext>
            </a:extLst>
          </p:cNvPr>
          <p:cNvSpPr>
            <a:spLocks noGrp="1"/>
          </p:cNvSpPr>
          <p:nvPr/>
        </p:nvSpPr>
        <p:spPr>
          <a:xfrm>
            <a:off x="4000500" y="80295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GEO304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1A6E8AD-122C-4B3D-BA4E-6E6D1BEEA0AA}"/>
              </a:ext>
            </a:extLst>
          </p:cNvPr>
          <p:cNvSpPr>
            <a:spLocks noGrp="1"/>
          </p:cNvSpPr>
          <p:nvPr/>
        </p:nvSpPr>
        <p:spPr>
          <a:xfrm>
            <a:off x="4667250" y="80295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Carottage et Analyse des Carottes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964BE8F-33FB-429D-9A79-5D820C8F1B0D}"/>
              </a:ext>
            </a:extLst>
          </p:cNvPr>
          <p:cNvSpPr>
            <a:spLocks noGrp="1"/>
          </p:cNvSpPr>
          <p:nvPr/>
        </p:nvSpPr>
        <p:spPr>
          <a:xfrm>
            <a:off x="6829425" y="80295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58</a:t>
            </a:r>
          </a:p>
        </p:txBody>
      </p:sp>
      <p:sp>
        <p:nvSpPr>
          <p:cNvPr id="111" name="idx-accent-5-26">
            <a:extLst>
              <a:ext uri="{FF2B5EF4-FFF2-40B4-BE49-F238E27FC236}">
                <a16:creationId xmlns:a16="http://schemas.microsoft.com/office/drawing/2014/main" id="{02A0D346-11C2-461A-94FB-270959B03296}"/>
              </a:ext>
            </a:extLst>
          </p:cNvPr>
          <p:cNvSpPr>
            <a:spLocks noGrp="1"/>
          </p:cNvSpPr>
          <p:nvPr/>
        </p:nvSpPr>
        <p:spPr>
          <a:xfrm>
            <a:off x="3829050" y="862012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EE7EBC3-821B-43D3-B52E-C2B67D1488C3}"/>
              </a:ext>
            </a:extLst>
          </p:cNvPr>
          <p:cNvSpPr>
            <a:spLocks noGrp="1"/>
          </p:cNvSpPr>
          <p:nvPr/>
        </p:nvSpPr>
        <p:spPr>
          <a:xfrm>
            <a:off x="4000500" y="85820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GEO305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1AECC25-96C4-4661-9DA2-E4216C1F69D1}"/>
              </a:ext>
            </a:extLst>
          </p:cNvPr>
          <p:cNvSpPr>
            <a:spLocks noGrp="1"/>
          </p:cNvSpPr>
          <p:nvPr/>
        </p:nvSpPr>
        <p:spPr>
          <a:xfrm>
            <a:off x="4667250" y="85820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Analyse Spéciale des Carottes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4CAE3B5-E407-4121-BA1B-1F75CD83A38D}"/>
              </a:ext>
            </a:extLst>
          </p:cNvPr>
          <p:cNvSpPr>
            <a:spLocks noGrp="1"/>
          </p:cNvSpPr>
          <p:nvPr/>
        </p:nvSpPr>
        <p:spPr>
          <a:xfrm>
            <a:off x="6829425" y="85820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60</a:t>
            </a:r>
          </a:p>
        </p:txBody>
      </p:sp>
      <p:sp>
        <p:nvSpPr>
          <p:cNvPr id="115" name="idx-accent-5-27">
            <a:extLst>
              <a:ext uri="{FF2B5EF4-FFF2-40B4-BE49-F238E27FC236}">
                <a16:creationId xmlns:a16="http://schemas.microsoft.com/office/drawing/2014/main" id="{D2D82965-B177-4F9A-BCD9-11AA1CF6A634}"/>
              </a:ext>
            </a:extLst>
          </p:cNvPr>
          <p:cNvSpPr>
            <a:spLocks noGrp="1"/>
          </p:cNvSpPr>
          <p:nvPr/>
        </p:nvSpPr>
        <p:spPr>
          <a:xfrm>
            <a:off x="3829050" y="917257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9710E1A-40A8-4D0E-9982-37D154274B19}"/>
              </a:ext>
            </a:extLst>
          </p:cNvPr>
          <p:cNvSpPr>
            <a:spLocks noGrp="1"/>
          </p:cNvSpPr>
          <p:nvPr/>
        </p:nvSpPr>
        <p:spPr>
          <a:xfrm>
            <a:off x="4000500" y="91344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GEO306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19A5D8F-F6E6-49D1-A53B-E0F61426BBAB}"/>
              </a:ext>
            </a:extLst>
          </p:cNvPr>
          <p:cNvSpPr>
            <a:spLocks noGrp="1"/>
          </p:cNvSpPr>
          <p:nvPr/>
        </p:nvSpPr>
        <p:spPr>
          <a:xfrm>
            <a:off x="4667250" y="91344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Les Bases de l’Analyse de Facies et de la Typologie des Roches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A2A6B0-9959-4548-9E9F-FB82F84B41BD}"/>
              </a:ext>
            </a:extLst>
          </p:cNvPr>
          <p:cNvSpPr>
            <a:spLocks noGrp="1"/>
          </p:cNvSpPr>
          <p:nvPr/>
        </p:nvSpPr>
        <p:spPr>
          <a:xfrm>
            <a:off x="6829425" y="91344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231835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ccent-6">
            <a:extLst>
              <a:ext uri="{FF2B5EF4-FFF2-40B4-BE49-F238E27FC236}">
                <a16:creationId xmlns:a16="http://schemas.microsoft.com/office/drawing/2014/main" id="{6B5CCCE2-B8CB-4253-ADA2-BBFEF3E043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6E1F3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" name="wordmark-6">
            <a:extLst>
              <a:ext uri="{FF2B5EF4-FFF2-40B4-BE49-F238E27FC236}">
                <a16:creationId xmlns:a16="http://schemas.microsoft.com/office/drawing/2014/main" id="{1E310EC3-828D-4126-A853-E88B9FE25953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002060"/>
                </a:solidFill>
                <a:latin typeface="Aptos"/>
                <a:ea typeface="Aptos"/>
                <a:cs typeface="Aptos"/>
              </a:defRPr>
            </a:pPr>
            <a:r>
              <a:rPr lang="fr-FR" sz="1125" b="1">
                <a:solidFill>
                  <a:srgbClr val="002060"/>
                </a:solidFill>
                <a:latin typeface="Aptos"/>
                <a:ea typeface="Aptos"/>
                <a:cs typeface="Aptos"/>
              </a:rPr>
              <a:t>SADY GROUP &amp; GEOSIGMOID</a:t>
            </a:r>
          </a:p>
        </p:txBody>
      </p:sp>
      <p:sp>
        <p:nvSpPr>
          <p:cNvPr id="3" name="footer-line-6">
            <a:extLst>
              <a:ext uri="{FF2B5EF4-FFF2-40B4-BE49-F238E27FC236}">
                <a16:creationId xmlns:a16="http://schemas.microsoft.com/office/drawing/2014/main" id="{297D9877-DDFE-4BAF-99F1-9E3FA290A214}"/>
              </a:ext>
            </a:extLst>
          </p:cNvPr>
          <p:cNvSpPr>
            <a:spLocks noGrp="1"/>
          </p:cNvSpPr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website-6">
            <a:extLst>
              <a:ext uri="{FF2B5EF4-FFF2-40B4-BE49-F238E27FC236}">
                <a16:creationId xmlns:a16="http://schemas.microsoft.com/office/drawing/2014/main" id="{FA73888B-6E80-4167-A5E7-1DF9693479FB}"/>
              </a:ext>
            </a:extLst>
          </p:cNvPr>
          <p:cNvSpPr>
            <a:spLocks noGrp="1"/>
          </p:cNvSpPr>
          <p:nvPr/>
        </p:nvSpPr>
        <p:spPr>
          <a:xfrm>
            <a:off x="457200" y="10315575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lang="fr-FR" sz="975" b="1">
                <a:solidFill>
                  <a:srgbClr val="002060"/>
                </a:solidFill>
                <a:latin typeface="Aptos"/>
                <a:ea typeface="Aptos"/>
                <a:cs typeface="Aptos"/>
              </a:rPr>
              <a:t>www.sady-group.com</a:t>
            </a:r>
          </a:p>
        </p:txBody>
      </p:sp>
      <p:sp>
        <p:nvSpPr>
          <p:cNvPr id="5" name="page-6">
            <a:extLst>
              <a:ext uri="{FF2B5EF4-FFF2-40B4-BE49-F238E27FC236}">
                <a16:creationId xmlns:a16="http://schemas.microsoft.com/office/drawing/2014/main" id="{3E2850F2-94AF-44BA-B267-3BB97312387A}"/>
              </a:ext>
            </a:extLst>
          </p:cNvPr>
          <p:cNvSpPr>
            <a:spLocks noGrp="1"/>
          </p:cNvSpPr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6E1F3A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1F3A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05FA1-16AC-4473-AC2F-424E71DA84FD}"/>
              </a:ext>
            </a:extLst>
          </p:cNvPr>
          <p:cNvSpPr>
            <a:spLocks noGrp="1"/>
          </p:cNvSpPr>
          <p:nvPr/>
        </p:nvSpPr>
        <p:spPr>
          <a:xfrm>
            <a:off x="457200" y="857250"/>
            <a:ext cx="657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2775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Sommaire</a:t>
            </a: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 — 2/3</a:t>
            </a:r>
          </a:p>
        </p:txBody>
      </p:sp>
      <p:sp>
        <p:nvSpPr>
          <p:cNvPr id="7" name="idx-accent-6-0">
            <a:extLst>
              <a:ext uri="{FF2B5EF4-FFF2-40B4-BE49-F238E27FC236}">
                <a16:creationId xmlns:a16="http://schemas.microsoft.com/office/drawing/2014/main" id="{181F32E7-3ADF-4EF2-AE8C-65606B05D6DA}"/>
              </a:ext>
            </a:extLst>
          </p:cNvPr>
          <p:cNvSpPr>
            <a:spLocks noGrp="1"/>
          </p:cNvSpPr>
          <p:nvPr/>
        </p:nvSpPr>
        <p:spPr>
          <a:xfrm>
            <a:off x="457200" y="199072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AB498B-5326-45EB-9173-737EF8A70CE8}"/>
              </a:ext>
            </a:extLst>
          </p:cNvPr>
          <p:cNvSpPr>
            <a:spLocks noGrp="1"/>
          </p:cNvSpPr>
          <p:nvPr/>
        </p:nvSpPr>
        <p:spPr>
          <a:xfrm>
            <a:off x="628650" y="19526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GEO307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ED241E-8F55-4DC4-A8BB-F6F3FD2D12A6}"/>
              </a:ext>
            </a:extLst>
          </p:cNvPr>
          <p:cNvSpPr>
            <a:spLocks noGrp="1"/>
          </p:cNvSpPr>
          <p:nvPr/>
        </p:nvSpPr>
        <p:spPr>
          <a:xfrm>
            <a:off x="1295400" y="19526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Analyse Avancée des Faciès et de la Typologie des Roches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CE9C35-96C1-40CA-9E44-2A2E8C7CD24A}"/>
              </a:ext>
            </a:extLst>
          </p:cNvPr>
          <p:cNvSpPr>
            <a:spLocks noGrp="1"/>
          </p:cNvSpPr>
          <p:nvPr/>
        </p:nvSpPr>
        <p:spPr>
          <a:xfrm>
            <a:off x="3457575" y="19526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64</a:t>
            </a:r>
          </a:p>
        </p:txBody>
      </p:sp>
      <p:sp>
        <p:nvSpPr>
          <p:cNvPr id="11" name="idx-accent-6-1">
            <a:extLst>
              <a:ext uri="{FF2B5EF4-FFF2-40B4-BE49-F238E27FC236}">
                <a16:creationId xmlns:a16="http://schemas.microsoft.com/office/drawing/2014/main" id="{40EF5B09-44DF-45CD-9414-31B7F9EB3030}"/>
              </a:ext>
            </a:extLst>
          </p:cNvPr>
          <p:cNvSpPr>
            <a:spLocks noGrp="1"/>
          </p:cNvSpPr>
          <p:nvPr/>
        </p:nvSpPr>
        <p:spPr>
          <a:xfrm>
            <a:off x="457200" y="254317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62AA7D-AA1A-415E-93E7-05D3FD258639}"/>
              </a:ext>
            </a:extLst>
          </p:cNvPr>
          <p:cNvSpPr>
            <a:spLocks noGrp="1"/>
          </p:cNvSpPr>
          <p:nvPr/>
        </p:nvSpPr>
        <p:spPr>
          <a:xfrm>
            <a:off x="628650" y="25050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GEO308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B5509D-5CC0-4EFE-B0E0-E904095BCF83}"/>
              </a:ext>
            </a:extLst>
          </p:cNvPr>
          <p:cNvSpPr>
            <a:spLocks noGrp="1"/>
          </p:cNvSpPr>
          <p:nvPr/>
        </p:nvSpPr>
        <p:spPr>
          <a:xfrm>
            <a:off x="1295400" y="25050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Géomécanique pour les Géoscientifiques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4391C0-A902-4601-96D5-0B00EF92F9E0}"/>
              </a:ext>
            </a:extLst>
          </p:cNvPr>
          <p:cNvSpPr>
            <a:spLocks noGrp="1"/>
          </p:cNvSpPr>
          <p:nvPr/>
        </p:nvSpPr>
        <p:spPr>
          <a:xfrm>
            <a:off x="3457575" y="25050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67</a:t>
            </a:r>
          </a:p>
        </p:txBody>
      </p:sp>
      <p:sp>
        <p:nvSpPr>
          <p:cNvPr id="15" name="idx-accent-6-2">
            <a:extLst>
              <a:ext uri="{FF2B5EF4-FFF2-40B4-BE49-F238E27FC236}">
                <a16:creationId xmlns:a16="http://schemas.microsoft.com/office/drawing/2014/main" id="{DFD09053-C060-48FA-A3FD-07313AC96C1F}"/>
              </a:ext>
            </a:extLst>
          </p:cNvPr>
          <p:cNvSpPr>
            <a:spLocks noGrp="1"/>
          </p:cNvSpPr>
          <p:nvPr/>
        </p:nvSpPr>
        <p:spPr>
          <a:xfrm>
            <a:off x="457200" y="309562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2F4FDC-B06E-4726-BCD7-77BD33DEE104}"/>
              </a:ext>
            </a:extLst>
          </p:cNvPr>
          <p:cNvSpPr>
            <a:spLocks noGrp="1"/>
          </p:cNvSpPr>
          <p:nvPr/>
        </p:nvSpPr>
        <p:spPr>
          <a:xfrm>
            <a:off x="628650" y="30575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GEO309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FA3C33-9F9F-4D70-957F-819729F9D06C}"/>
              </a:ext>
            </a:extLst>
          </p:cNvPr>
          <p:cNvSpPr>
            <a:spLocks noGrp="1"/>
          </p:cNvSpPr>
          <p:nvPr/>
        </p:nvSpPr>
        <p:spPr>
          <a:xfrm>
            <a:off x="1295400" y="30575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Atelier d'Interprétation d'Imagerie de Puits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0422F5-8865-4B7B-BA28-B84150EEC120}"/>
              </a:ext>
            </a:extLst>
          </p:cNvPr>
          <p:cNvSpPr>
            <a:spLocks noGrp="1"/>
          </p:cNvSpPr>
          <p:nvPr/>
        </p:nvSpPr>
        <p:spPr>
          <a:xfrm>
            <a:off x="3457575" y="30575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69</a:t>
            </a:r>
          </a:p>
        </p:txBody>
      </p:sp>
      <p:sp>
        <p:nvSpPr>
          <p:cNvPr id="19" name="idx-accent-6-3">
            <a:extLst>
              <a:ext uri="{FF2B5EF4-FFF2-40B4-BE49-F238E27FC236}">
                <a16:creationId xmlns:a16="http://schemas.microsoft.com/office/drawing/2014/main" id="{51E5C4F7-BFF0-492D-832A-894A4D012944}"/>
              </a:ext>
            </a:extLst>
          </p:cNvPr>
          <p:cNvSpPr>
            <a:spLocks noGrp="1"/>
          </p:cNvSpPr>
          <p:nvPr/>
        </p:nvSpPr>
        <p:spPr>
          <a:xfrm>
            <a:off x="457200" y="3648075"/>
            <a:ext cx="47625" cy="400050"/>
          </a:xfrm>
          <a:prstGeom prst="rect">
            <a:avLst/>
          </a:prstGeom>
          <a:solidFill>
            <a:srgbClr val="6D597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BEA451-D7C9-422D-AF59-09B4CADB156A}"/>
              </a:ext>
            </a:extLst>
          </p:cNvPr>
          <p:cNvSpPr>
            <a:spLocks noGrp="1"/>
          </p:cNvSpPr>
          <p:nvPr/>
        </p:nvSpPr>
        <p:spPr>
          <a:xfrm>
            <a:off x="628650" y="36099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D597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D597A"/>
                </a:solidFill>
                <a:latin typeface="Aptos"/>
                <a:ea typeface="Aptos"/>
                <a:cs typeface="Aptos"/>
              </a:rPr>
              <a:t>GEO310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BC6DBB-59B8-4DB3-BE22-2E08A77C863B}"/>
              </a:ext>
            </a:extLst>
          </p:cNvPr>
          <p:cNvSpPr>
            <a:spLocks noGrp="1"/>
          </p:cNvSpPr>
          <p:nvPr/>
        </p:nvSpPr>
        <p:spPr>
          <a:xfrm>
            <a:off x="1295400" y="36099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Pétrophysique des Réservoirs Compacts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8730F6-4881-4D92-9EB7-822373D8E9E6}"/>
              </a:ext>
            </a:extLst>
          </p:cNvPr>
          <p:cNvSpPr>
            <a:spLocks noGrp="1"/>
          </p:cNvSpPr>
          <p:nvPr/>
        </p:nvSpPr>
        <p:spPr>
          <a:xfrm>
            <a:off x="3457575" y="36099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71</a:t>
            </a:r>
          </a:p>
        </p:txBody>
      </p:sp>
      <p:sp>
        <p:nvSpPr>
          <p:cNvPr id="23" name="idx-accent-6-4">
            <a:extLst>
              <a:ext uri="{FF2B5EF4-FFF2-40B4-BE49-F238E27FC236}">
                <a16:creationId xmlns:a16="http://schemas.microsoft.com/office/drawing/2014/main" id="{6DC14834-7C3C-4F7C-9C28-FA1F66D92A23}"/>
              </a:ext>
            </a:extLst>
          </p:cNvPr>
          <p:cNvSpPr>
            <a:spLocks noGrp="1"/>
          </p:cNvSpPr>
          <p:nvPr/>
        </p:nvSpPr>
        <p:spPr>
          <a:xfrm>
            <a:off x="457200" y="420052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13BBD0-24AD-43F6-A780-ABF9AF411ACB}"/>
              </a:ext>
            </a:extLst>
          </p:cNvPr>
          <p:cNvSpPr>
            <a:spLocks noGrp="1"/>
          </p:cNvSpPr>
          <p:nvPr/>
        </p:nvSpPr>
        <p:spPr>
          <a:xfrm>
            <a:off x="628650" y="41624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PR001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AC3747C-7991-4641-90C0-D88207C8908A}"/>
              </a:ext>
            </a:extLst>
          </p:cNvPr>
          <p:cNvSpPr>
            <a:spLocks noGrp="1"/>
          </p:cNvSpPr>
          <p:nvPr/>
        </p:nvSpPr>
        <p:spPr>
          <a:xfrm>
            <a:off x="1295400" y="41624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Bases de l’Ingénierie de Production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18BD79-D76F-41B1-A75B-62C4BBE10366}"/>
              </a:ext>
            </a:extLst>
          </p:cNvPr>
          <p:cNvSpPr>
            <a:spLocks noGrp="1"/>
          </p:cNvSpPr>
          <p:nvPr/>
        </p:nvSpPr>
        <p:spPr>
          <a:xfrm>
            <a:off x="3457575" y="41624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73</a:t>
            </a:r>
          </a:p>
        </p:txBody>
      </p:sp>
      <p:sp>
        <p:nvSpPr>
          <p:cNvPr id="27" name="idx-accent-6-5">
            <a:extLst>
              <a:ext uri="{FF2B5EF4-FFF2-40B4-BE49-F238E27FC236}">
                <a16:creationId xmlns:a16="http://schemas.microsoft.com/office/drawing/2014/main" id="{6084D2DD-2183-4746-BB19-2B494852F75E}"/>
              </a:ext>
            </a:extLst>
          </p:cNvPr>
          <p:cNvSpPr>
            <a:spLocks noGrp="1"/>
          </p:cNvSpPr>
          <p:nvPr/>
        </p:nvSpPr>
        <p:spPr>
          <a:xfrm>
            <a:off x="457200" y="475297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EC1545-D15E-4E13-8E25-8450809DA6B3}"/>
              </a:ext>
            </a:extLst>
          </p:cNvPr>
          <p:cNvSpPr>
            <a:spLocks noGrp="1"/>
          </p:cNvSpPr>
          <p:nvPr/>
        </p:nvSpPr>
        <p:spPr>
          <a:xfrm>
            <a:off x="628650" y="47148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PR002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8838C42-49F0-4C4D-AD6E-E0E149899D1D}"/>
              </a:ext>
            </a:extLst>
          </p:cNvPr>
          <p:cNvSpPr>
            <a:spLocks noGrp="1"/>
          </p:cNvSpPr>
          <p:nvPr/>
        </p:nvSpPr>
        <p:spPr>
          <a:xfrm>
            <a:off x="1295400" y="47148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Technologies de Stimulation de Puits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848B0D-6759-411C-BFC1-FADF088615A1}"/>
              </a:ext>
            </a:extLst>
          </p:cNvPr>
          <p:cNvSpPr>
            <a:spLocks noGrp="1"/>
          </p:cNvSpPr>
          <p:nvPr/>
        </p:nvSpPr>
        <p:spPr>
          <a:xfrm>
            <a:off x="3457575" y="47148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75</a:t>
            </a:r>
          </a:p>
        </p:txBody>
      </p:sp>
      <p:sp>
        <p:nvSpPr>
          <p:cNvPr id="31" name="idx-accent-6-6">
            <a:extLst>
              <a:ext uri="{FF2B5EF4-FFF2-40B4-BE49-F238E27FC236}">
                <a16:creationId xmlns:a16="http://schemas.microsoft.com/office/drawing/2014/main" id="{A50C7653-8E13-4B2C-AF0E-C11F6841CCCC}"/>
              </a:ext>
            </a:extLst>
          </p:cNvPr>
          <p:cNvSpPr>
            <a:spLocks noGrp="1"/>
          </p:cNvSpPr>
          <p:nvPr/>
        </p:nvSpPr>
        <p:spPr>
          <a:xfrm>
            <a:off x="457200" y="530542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BF29DD-3296-4CFE-A735-23E8DFA26306}"/>
              </a:ext>
            </a:extLst>
          </p:cNvPr>
          <p:cNvSpPr>
            <a:spLocks noGrp="1"/>
          </p:cNvSpPr>
          <p:nvPr/>
        </p:nvSpPr>
        <p:spPr>
          <a:xfrm>
            <a:off x="628650" y="52673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PR003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22D411-EE58-4012-96A1-44DCED27661E}"/>
              </a:ext>
            </a:extLst>
          </p:cNvPr>
          <p:cNvSpPr>
            <a:spLocks noGrp="1"/>
          </p:cNvSpPr>
          <p:nvPr/>
        </p:nvSpPr>
        <p:spPr>
          <a:xfrm>
            <a:off x="1295400" y="52673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Technologies de Stimulation de Puits - Avancé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C7D27E6-9E3F-49B0-B4E6-1E143F5C0252}"/>
              </a:ext>
            </a:extLst>
          </p:cNvPr>
          <p:cNvSpPr>
            <a:spLocks noGrp="1"/>
          </p:cNvSpPr>
          <p:nvPr/>
        </p:nvSpPr>
        <p:spPr>
          <a:xfrm>
            <a:off x="3457575" y="52673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78</a:t>
            </a:r>
          </a:p>
        </p:txBody>
      </p:sp>
      <p:sp>
        <p:nvSpPr>
          <p:cNvPr id="35" name="idx-accent-6-7">
            <a:extLst>
              <a:ext uri="{FF2B5EF4-FFF2-40B4-BE49-F238E27FC236}">
                <a16:creationId xmlns:a16="http://schemas.microsoft.com/office/drawing/2014/main" id="{A3CCCB6B-63C0-414C-8A62-1110383D6C73}"/>
              </a:ext>
            </a:extLst>
          </p:cNvPr>
          <p:cNvSpPr>
            <a:spLocks noGrp="1"/>
          </p:cNvSpPr>
          <p:nvPr/>
        </p:nvSpPr>
        <p:spPr>
          <a:xfrm>
            <a:off x="457200" y="585787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15FB146-ED93-462C-BEEF-2496117D5BD5}"/>
              </a:ext>
            </a:extLst>
          </p:cNvPr>
          <p:cNvSpPr>
            <a:spLocks noGrp="1"/>
          </p:cNvSpPr>
          <p:nvPr/>
        </p:nvSpPr>
        <p:spPr>
          <a:xfrm>
            <a:off x="628650" y="58197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PR004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2CE5F26-3143-4743-83FE-DC6F492E10F8}"/>
              </a:ext>
            </a:extLst>
          </p:cNvPr>
          <p:cNvSpPr>
            <a:spLocks noGrp="1"/>
          </p:cNvSpPr>
          <p:nvPr/>
        </p:nvSpPr>
        <p:spPr>
          <a:xfrm>
            <a:off x="1295400" y="58197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Technologies de Levage Artificiel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2A05544-7B20-4004-9798-35B2C05DCCF5}"/>
              </a:ext>
            </a:extLst>
          </p:cNvPr>
          <p:cNvSpPr>
            <a:spLocks noGrp="1"/>
          </p:cNvSpPr>
          <p:nvPr/>
        </p:nvSpPr>
        <p:spPr>
          <a:xfrm>
            <a:off x="3457575" y="58197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80</a:t>
            </a:r>
          </a:p>
        </p:txBody>
      </p:sp>
      <p:sp>
        <p:nvSpPr>
          <p:cNvPr id="39" name="idx-accent-6-8">
            <a:extLst>
              <a:ext uri="{FF2B5EF4-FFF2-40B4-BE49-F238E27FC236}">
                <a16:creationId xmlns:a16="http://schemas.microsoft.com/office/drawing/2014/main" id="{0A54CD4B-F11E-42E7-81ED-B4B32002C6F2}"/>
              </a:ext>
            </a:extLst>
          </p:cNvPr>
          <p:cNvSpPr>
            <a:spLocks noGrp="1"/>
          </p:cNvSpPr>
          <p:nvPr/>
        </p:nvSpPr>
        <p:spPr>
          <a:xfrm>
            <a:off x="457200" y="641032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CDBB8CC-B79A-48E8-B00F-970B7C17335A}"/>
              </a:ext>
            </a:extLst>
          </p:cNvPr>
          <p:cNvSpPr>
            <a:spLocks noGrp="1"/>
          </p:cNvSpPr>
          <p:nvPr/>
        </p:nvSpPr>
        <p:spPr>
          <a:xfrm>
            <a:off x="628650" y="63722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PR005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A6828B2-AB62-4CE0-A1B1-D910D82E93DD}"/>
              </a:ext>
            </a:extLst>
          </p:cNvPr>
          <p:cNvSpPr>
            <a:spLocks noGrp="1"/>
          </p:cNvSpPr>
          <p:nvPr/>
        </p:nvSpPr>
        <p:spPr>
          <a:xfrm>
            <a:off x="1295400" y="63722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Conception de la Complétion du Puits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88015C1-DB8C-4628-9B0E-8A46B550638B}"/>
              </a:ext>
            </a:extLst>
          </p:cNvPr>
          <p:cNvSpPr>
            <a:spLocks noGrp="1"/>
          </p:cNvSpPr>
          <p:nvPr/>
        </p:nvSpPr>
        <p:spPr>
          <a:xfrm>
            <a:off x="3457575" y="63722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82</a:t>
            </a:r>
          </a:p>
        </p:txBody>
      </p:sp>
      <p:sp>
        <p:nvSpPr>
          <p:cNvPr id="43" name="idx-accent-6-9">
            <a:extLst>
              <a:ext uri="{FF2B5EF4-FFF2-40B4-BE49-F238E27FC236}">
                <a16:creationId xmlns:a16="http://schemas.microsoft.com/office/drawing/2014/main" id="{23BAEDA9-9E4D-4E5C-B940-02909D15334B}"/>
              </a:ext>
            </a:extLst>
          </p:cNvPr>
          <p:cNvSpPr>
            <a:spLocks noGrp="1"/>
          </p:cNvSpPr>
          <p:nvPr/>
        </p:nvSpPr>
        <p:spPr>
          <a:xfrm>
            <a:off x="457200" y="696277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CD7F39D-878A-4964-832D-C39C43CE9791}"/>
              </a:ext>
            </a:extLst>
          </p:cNvPr>
          <p:cNvSpPr>
            <a:spLocks noGrp="1"/>
          </p:cNvSpPr>
          <p:nvPr/>
        </p:nvSpPr>
        <p:spPr>
          <a:xfrm>
            <a:off x="628650" y="69246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PR006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66AC133-D6CE-4978-87D2-F6914BBE4AEF}"/>
              </a:ext>
            </a:extLst>
          </p:cNvPr>
          <p:cNvSpPr>
            <a:spLocks noGrp="1"/>
          </p:cNvSpPr>
          <p:nvPr/>
        </p:nvSpPr>
        <p:spPr>
          <a:xfrm>
            <a:off x="1295400" y="69246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Les Opérations du Coiled Tubing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4E130CA-BF1A-480B-8EEC-6523A804B48B}"/>
              </a:ext>
            </a:extLst>
          </p:cNvPr>
          <p:cNvSpPr>
            <a:spLocks noGrp="1"/>
          </p:cNvSpPr>
          <p:nvPr/>
        </p:nvSpPr>
        <p:spPr>
          <a:xfrm>
            <a:off x="3457575" y="69246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85</a:t>
            </a:r>
          </a:p>
        </p:txBody>
      </p:sp>
      <p:sp>
        <p:nvSpPr>
          <p:cNvPr id="47" name="idx-accent-6-10">
            <a:extLst>
              <a:ext uri="{FF2B5EF4-FFF2-40B4-BE49-F238E27FC236}">
                <a16:creationId xmlns:a16="http://schemas.microsoft.com/office/drawing/2014/main" id="{4AA5EFA3-E3F9-4E7C-B36B-5CBFCA5804C4}"/>
              </a:ext>
            </a:extLst>
          </p:cNvPr>
          <p:cNvSpPr>
            <a:spLocks noGrp="1"/>
          </p:cNvSpPr>
          <p:nvPr/>
        </p:nvSpPr>
        <p:spPr>
          <a:xfrm>
            <a:off x="457200" y="751522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C58D225-C62C-4663-9060-02D426237BA6}"/>
              </a:ext>
            </a:extLst>
          </p:cNvPr>
          <p:cNvSpPr>
            <a:spLocks noGrp="1"/>
          </p:cNvSpPr>
          <p:nvPr/>
        </p:nvSpPr>
        <p:spPr>
          <a:xfrm>
            <a:off x="628650" y="74771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PR007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BF15D0B-21E8-4D24-B62E-59F87163490B}"/>
              </a:ext>
            </a:extLst>
          </p:cNvPr>
          <p:cNvSpPr>
            <a:spLocks noGrp="1"/>
          </p:cNvSpPr>
          <p:nvPr/>
        </p:nvSpPr>
        <p:spPr>
          <a:xfrm>
            <a:off x="1295400" y="74771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Les Bases de la Perforation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026DAC6-E813-4B55-92D2-663D95695B2D}"/>
              </a:ext>
            </a:extLst>
          </p:cNvPr>
          <p:cNvSpPr>
            <a:spLocks noGrp="1"/>
          </p:cNvSpPr>
          <p:nvPr/>
        </p:nvSpPr>
        <p:spPr>
          <a:xfrm>
            <a:off x="3457575" y="74771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87</a:t>
            </a:r>
          </a:p>
        </p:txBody>
      </p:sp>
      <p:sp>
        <p:nvSpPr>
          <p:cNvPr id="51" name="idx-accent-6-11">
            <a:extLst>
              <a:ext uri="{FF2B5EF4-FFF2-40B4-BE49-F238E27FC236}">
                <a16:creationId xmlns:a16="http://schemas.microsoft.com/office/drawing/2014/main" id="{908AC150-4484-4A9E-9DAB-6B21FDD01622}"/>
              </a:ext>
            </a:extLst>
          </p:cNvPr>
          <p:cNvSpPr>
            <a:spLocks noGrp="1"/>
          </p:cNvSpPr>
          <p:nvPr/>
        </p:nvSpPr>
        <p:spPr>
          <a:xfrm>
            <a:off x="457200" y="806767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3CD58BE-EA4B-4150-AB82-4720024FE0B7}"/>
              </a:ext>
            </a:extLst>
          </p:cNvPr>
          <p:cNvSpPr>
            <a:spLocks noGrp="1"/>
          </p:cNvSpPr>
          <p:nvPr/>
        </p:nvSpPr>
        <p:spPr>
          <a:xfrm>
            <a:off x="628650" y="80295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PR008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6AA868-EC14-4851-98AE-C71D33319030}"/>
              </a:ext>
            </a:extLst>
          </p:cNvPr>
          <p:cNvSpPr>
            <a:spLocks noGrp="1"/>
          </p:cNvSpPr>
          <p:nvPr/>
        </p:nvSpPr>
        <p:spPr>
          <a:xfrm>
            <a:off x="1295400" y="80295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Endommagement des Formations et Mesures d'Atténuation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9CD5BA5-8381-4E10-8D6D-D2694E9BA2C7}"/>
              </a:ext>
            </a:extLst>
          </p:cNvPr>
          <p:cNvSpPr>
            <a:spLocks noGrp="1"/>
          </p:cNvSpPr>
          <p:nvPr/>
        </p:nvSpPr>
        <p:spPr>
          <a:xfrm>
            <a:off x="3457575" y="80295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89</a:t>
            </a:r>
          </a:p>
        </p:txBody>
      </p:sp>
      <p:sp>
        <p:nvSpPr>
          <p:cNvPr id="55" name="idx-accent-6-12">
            <a:extLst>
              <a:ext uri="{FF2B5EF4-FFF2-40B4-BE49-F238E27FC236}">
                <a16:creationId xmlns:a16="http://schemas.microsoft.com/office/drawing/2014/main" id="{A826EB9D-27B7-493E-8D90-4BA12DAD04D6}"/>
              </a:ext>
            </a:extLst>
          </p:cNvPr>
          <p:cNvSpPr>
            <a:spLocks noGrp="1"/>
          </p:cNvSpPr>
          <p:nvPr/>
        </p:nvSpPr>
        <p:spPr>
          <a:xfrm>
            <a:off x="457200" y="862012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2CF30A7-6FEB-43E5-B5D7-5775A595FDAE}"/>
              </a:ext>
            </a:extLst>
          </p:cNvPr>
          <p:cNvSpPr>
            <a:spLocks noGrp="1"/>
          </p:cNvSpPr>
          <p:nvPr/>
        </p:nvSpPr>
        <p:spPr>
          <a:xfrm>
            <a:off x="628650" y="85820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PR009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F83A3B8-DEE4-465A-B563-55C5980E66B6}"/>
              </a:ext>
            </a:extLst>
          </p:cNvPr>
          <p:cNvSpPr>
            <a:spLocks noGrp="1"/>
          </p:cNvSpPr>
          <p:nvPr/>
        </p:nvSpPr>
        <p:spPr>
          <a:xfrm>
            <a:off x="1295400" y="85820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Management de la Production de Sable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7A4D65D-C391-446C-BDDD-931C3D877E33}"/>
              </a:ext>
            </a:extLst>
          </p:cNvPr>
          <p:cNvSpPr>
            <a:spLocks noGrp="1"/>
          </p:cNvSpPr>
          <p:nvPr/>
        </p:nvSpPr>
        <p:spPr>
          <a:xfrm>
            <a:off x="3457575" y="85820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91</a:t>
            </a:r>
          </a:p>
        </p:txBody>
      </p:sp>
      <p:sp>
        <p:nvSpPr>
          <p:cNvPr id="59" name="idx-accent-6-13">
            <a:extLst>
              <a:ext uri="{FF2B5EF4-FFF2-40B4-BE49-F238E27FC236}">
                <a16:creationId xmlns:a16="http://schemas.microsoft.com/office/drawing/2014/main" id="{6DC9C425-D1E3-4DDB-B173-FF6349654745}"/>
              </a:ext>
            </a:extLst>
          </p:cNvPr>
          <p:cNvSpPr>
            <a:spLocks noGrp="1"/>
          </p:cNvSpPr>
          <p:nvPr/>
        </p:nvSpPr>
        <p:spPr>
          <a:xfrm>
            <a:off x="457200" y="917257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266574-766C-4B0A-9E9A-B9156FEF1BAA}"/>
              </a:ext>
            </a:extLst>
          </p:cNvPr>
          <p:cNvSpPr>
            <a:spLocks noGrp="1"/>
          </p:cNvSpPr>
          <p:nvPr/>
        </p:nvSpPr>
        <p:spPr>
          <a:xfrm>
            <a:off x="628650" y="91344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PR010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B073463-C2A1-41F6-8BFF-17DBF26285F9}"/>
              </a:ext>
            </a:extLst>
          </p:cNvPr>
          <p:cNvSpPr>
            <a:spLocks noGrp="1"/>
          </p:cNvSpPr>
          <p:nvPr/>
        </p:nvSpPr>
        <p:spPr>
          <a:xfrm>
            <a:off x="1295400" y="91344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Conception et Optimisation du Système « Gas Lift »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678066B-F189-46C9-9F40-FC1EDCB4598D}"/>
              </a:ext>
            </a:extLst>
          </p:cNvPr>
          <p:cNvSpPr>
            <a:spLocks noGrp="1"/>
          </p:cNvSpPr>
          <p:nvPr/>
        </p:nvSpPr>
        <p:spPr>
          <a:xfrm>
            <a:off x="3457575" y="91344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93</a:t>
            </a:r>
          </a:p>
        </p:txBody>
      </p:sp>
      <p:sp>
        <p:nvSpPr>
          <p:cNvPr id="63" name="idx-accent-6-14">
            <a:extLst>
              <a:ext uri="{FF2B5EF4-FFF2-40B4-BE49-F238E27FC236}">
                <a16:creationId xmlns:a16="http://schemas.microsoft.com/office/drawing/2014/main" id="{ECEEF8F0-6E8B-4FAC-AABA-347F1A051200}"/>
              </a:ext>
            </a:extLst>
          </p:cNvPr>
          <p:cNvSpPr>
            <a:spLocks noGrp="1"/>
          </p:cNvSpPr>
          <p:nvPr/>
        </p:nvSpPr>
        <p:spPr>
          <a:xfrm>
            <a:off x="3829050" y="199072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9852C48-AC7C-459D-8E1B-7C49B3025A5F}"/>
              </a:ext>
            </a:extLst>
          </p:cNvPr>
          <p:cNvSpPr>
            <a:spLocks noGrp="1"/>
          </p:cNvSpPr>
          <p:nvPr/>
        </p:nvSpPr>
        <p:spPr>
          <a:xfrm>
            <a:off x="4000500" y="19526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PR011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C0CA526-E81A-4D99-9507-0363FB0BAEBD}"/>
              </a:ext>
            </a:extLst>
          </p:cNvPr>
          <p:cNvSpPr>
            <a:spLocks noGrp="1"/>
          </p:cNvSpPr>
          <p:nvPr/>
        </p:nvSpPr>
        <p:spPr>
          <a:xfrm>
            <a:off x="4667250" y="19526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Conception et Optimisation du Système « Gas Lift » et Troubleshooting - Avancé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C0A006C-CE88-4895-91AF-32F326A3C767}"/>
              </a:ext>
            </a:extLst>
          </p:cNvPr>
          <p:cNvSpPr>
            <a:spLocks noGrp="1"/>
          </p:cNvSpPr>
          <p:nvPr/>
        </p:nvSpPr>
        <p:spPr>
          <a:xfrm>
            <a:off x="6829425" y="19526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95</a:t>
            </a:r>
          </a:p>
        </p:txBody>
      </p:sp>
      <p:sp>
        <p:nvSpPr>
          <p:cNvPr id="67" name="idx-accent-6-15">
            <a:extLst>
              <a:ext uri="{FF2B5EF4-FFF2-40B4-BE49-F238E27FC236}">
                <a16:creationId xmlns:a16="http://schemas.microsoft.com/office/drawing/2014/main" id="{B88B7C49-AE54-461F-AF47-E68F57EC9E4F}"/>
              </a:ext>
            </a:extLst>
          </p:cNvPr>
          <p:cNvSpPr>
            <a:spLocks noGrp="1"/>
          </p:cNvSpPr>
          <p:nvPr/>
        </p:nvSpPr>
        <p:spPr>
          <a:xfrm>
            <a:off x="3829050" y="254317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9D181DF-888A-4F90-89A5-FD063AF20154}"/>
              </a:ext>
            </a:extLst>
          </p:cNvPr>
          <p:cNvSpPr>
            <a:spLocks noGrp="1"/>
          </p:cNvSpPr>
          <p:nvPr/>
        </p:nvSpPr>
        <p:spPr>
          <a:xfrm>
            <a:off x="4000500" y="25050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PR012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0E8ADD1-D86F-42B3-BAC4-B18FA9AAAF0A}"/>
              </a:ext>
            </a:extLst>
          </p:cNvPr>
          <p:cNvSpPr>
            <a:spLocks noGrp="1"/>
          </p:cNvSpPr>
          <p:nvPr/>
        </p:nvSpPr>
        <p:spPr>
          <a:xfrm>
            <a:off x="4667250" y="25050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La Conception des Systèmes de Pompage à Submersible (ESP) et Troubleshooting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E9DEFD4-C1A9-4538-A467-E7B0CE0FAFF0}"/>
              </a:ext>
            </a:extLst>
          </p:cNvPr>
          <p:cNvSpPr>
            <a:spLocks noGrp="1"/>
          </p:cNvSpPr>
          <p:nvPr/>
        </p:nvSpPr>
        <p:spPr>
          <a:xfrm>
            <a:off x="6829425" y="25050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98</a:t>
            </a:r>
          </a:p>
        </p:txBody>
      </p:sp>
      <p:sp>
        <p:nvSpPr>
          <p:cNvPr id="71" name="idx-accent-6-16">
            <a:extLst>
              <a:ext uri="{FF2B5EF4-FFF2-40B4-BE49-F238E27FC236}">
                <a16:creationId xmlns:a16="http://schemas.microsoft.com/office/drawing/2014/main" id="{2B7F9FA1-3DA2-44A2-B8BF-73B310CD5045}"/>
              </a:ext>
            </a:extLst>
          </p:cNvPr>
          <p:cNvSpPr>
            <a:spLocks noGrp="1"/>
          </p:cNvSpPr>
          <p:nvPr/>
        </p:nvSpPr>
        <p:spPr>
          <a:xfrm>
            <a:off x="3829050" y="309562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DEBAFC4-B015-4E09-9080-89FCBDC46338}"/>
              </a:ext>
            </a:extLst>
          </p:cNvPr>
          <p:cNvSpPr>
            <a:spLocks noGrp="1"/>
          </p:cNvSpPr>
          <p:nvPr/>
        </p:nvSpPr>
        <p:spPr>
          <a:xfrm>
            <a:off x="4000500" y="30575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PR013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885BE77-8638-4A42-A45C-1D8F421C0ADB}"/>
              </a:ext>
            </a:extLst>
          </p:cNvPr>
          <p:cNvSpPr>
            <a:spLocks noGrp="1"/>
          </p:cNvSpPr>
          <p:nvPr/>
        </p:nvSpPr>
        <p:spPr>
          <a:xfrm>
            <a:off x="4667250" y="30575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La Conception des Systèmes de Pompe à Cavité (PCP) et Troubleshooting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733BF07-E2BB-4240-B143-B3A1980407BC}"/>
              </a:ext>
            </a:extLst>
          </p:cNvPr>
          <p:cNvSpPr>
            <a:spLocks noGrp="1"/>
          </p:cNvSpPr>
          <p:nvPr/>
        </p:nvSpPr>
        <p:spPr>
          <a:xfrm>
            <a:off x="6829425" y="30575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101</a:t>
            </a:r>
          </a:p>
        </p:txBody>
      </p:sp>
      <p:sp>
        <p:nvSpPr>
          <p:cNvPr id="75" name="idx-accent-6-17">
            <a:extLst>
              <a:ext uri="{FF2B5EF4-FFF2-40B4-BE49-F238E27FC236}">
                <a16:creationId xmlns:a16="http://schemas.microsoft.com/office/drawing/2014/main" id="{933B58EC-DBB9-4B80-8003-77AFC93F1D09}"/>
              </a:ext>
            </a:extLst>
          </p:cNvPr>
          <p:cNvSpPr>
            <a:spLocks noGrp="1"/>
          </p:cNvSpPr>
          <p:nvPr/>
        </p:nvSpPr>
        <p:spPr>
          <a:xfrm>
            <a:off x="3829050" y="364807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176CF27-382A-4E65-A4FF-C9C01597E9C9}"/>
              </a:ext>
            </a:extLst>
          </p:cNvPr>
          <p:cNvSpPr>
            <a:spLocks noGrp="1"/>
          </p:cNvSpPr>
          <p:nvPr/>
        </p:nvSpPr>
        <p:spPr>
          <a:xfrm>
            <a:off x="4000500" y="36099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PR014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0C5D91E-90BA-4099-9775-0F187F2FED5B}"/>
              </a:ext>
            </a:extLst>
          </p:cNvPr>
          <p:cNvSpPr>
            <a:spLocks noGrp="1"/>
          </p:cNvSpPr>
          <p:nvPr/>
        </p:nvSpPr>
        <p:spPr>
          <a:xfrm>
            <a:off x="4667250" y="36099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Conception des Pompes Electro-submersibles (ESP) et Troubleshooting - Avancé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FFF0855-8261-4383-A1E4-4605F9A6DBD3}"/>
              </a:ext>
            </a:extLst>
          </p:cNvPr>
          <p:cNvSpPr>
            <a:spLocks noGrp="1"/>
          </p:cNvSpPr>
          <p:nvPr/>
        </p:nvSpPr>
        <p:spPr>
          <a:xfrm>
            <a:off x="6829425" y="36099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103</a:t>
            </a:r>
          </a:p>
        </p:txBody>
      </p:sp>
      <p:sp>
        <p:nvSpPr>
          <p:cNvPr id="79" name="idx-accent-6-18">
            <a:extLst>
              <a:ext uri="{FF2B5EF4-FFF2-40B4-BE49-F238E27FC236}">
                <a16:creationId xmlns:a16="http://schemas.microsoft.com/office/drawing/2014/main" id="{6F66AB4F-61D1-4993-8DE6-D48249ABCC5F}"/>
              </a:ext>
            </a:extLst>
          </p:cNvPr>
          <p:cNvSpPr>
            <a:spLocks noGrp="1"/>
          </p:cNvSpPr>
          <p:nvPr/>
        </p:nvSpPr>
        <p:spPr>
          <a:xfrm>
            <a:off x="3829050" y="420052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BB1252B-E093-4D32-907B-6114D1020718}"/>
              </a:ext>
            </a:extLst>
          </p:cNvPr>
          <p:cNvSpPr>
            <a:spLocks noGrp="1"/>
          </p:cNvSpPr>
          <p:nvPr/>
        </p:nvSpPr>
        <p:spPr>
          <a:xfrm>
            <a:off x="4000500" y="41624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PR015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3CDDFA6-8980-4899-BF08-251512F8274D}"/>
              </a:ext>
            </a:extLst>
          </p:cNvPr>
          <p:cNvSpPr>
            <a:spLocks noGrp="1"/>
          </p:cNvSpPr>
          <p:nvPr/>
        </p:nvSpPr>
        <p:spPr>
          <a:xfrm>
            <a:off x="4667250" y="41624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Opérations de Tests de Puits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70CDEA9-1633-4097-A62B-046BAB9D6C60}"/>
              </a:ext>
            </a:extLst>
          </p:cNvPr>
          <p:cNvSpPr>
            <a:spLocks noGrp="1"/>
          </p:cNvSpPr>
          <p:nvPr/>
        </p:nvSpPr>
        <p:spPr>
          <a:xfrm>
            <a:off x="6829425" y="41624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105</a:t>
            </a:r>
          </a:p>
        </p:txBody>
      </p:sp>
      <p:sp>
        <p:nvSpPr>
          <p:cNvPr id="83" name="idx-accent-6-19">
            <a:extLst>
              <a:ext uri="{FF2B5EF4-FFF2-40B4-BE49-F238E27FC236}">
                <a16:creationId xmlns:a16="http://schemas.microsoft.com/office/drawing/2014/main" id="{62544474-8ABA-43E2-864F-50F11BF4D918}"/>
              </a:ext>
            </a:extLst>
          </p:cNvPr>
          <p:cNvSpPr>
            <a:spLocks noGrp="1"/>
          </p:cNvSpPr>
          <p:nvPr/>
        </p:nvSpPr>
        <p:spPr>
          <a:xfrm>
            <a:off x="3829050" y="475297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B977BEB-5C35-454E-A19C-E4B29B2B6B14}"/>
              </a:ext>
            </a:extLst>
          </p:cNvPr>
          <p:cNvSpPr>
            <a:spLocks noGrp="1"/>
          </p:cNvSpPr>
          <p:nvPr/>
        </p:nvSpPr>
        <p:spPr>
          <a:xfrm>
            <a:off x="4000500" y="47148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PR016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EA357B7-FBF6-479D-AF34-FA806C157F34}"/>
              </a:ext>
            </a:extLst>
          </p:cNvPr>
          <p:cNvSpPr>
            <a:spLocks noGrp="1"/>
          </p:cNvSpPr>
          <p:nvPr/>
        </p:nvSpPr>
        <p:spPr>
          <a:xfrm>
            <a:off x="4667250" y="47148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Optimisation de la Production des Puits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0A7763E-C5D6-4A21-A5C4-8F8EB3F4AD33}"/>
              </a:ext>
            </a:extLst>
          </p:cNvPr>
          <p:cNvSpPr>
            <a:spLocks noGrp="1"/>
          </p:cNvSpPr>
          <p:nvPr/>
        </p:nvSpPr>
        <p:spPr>
          <a:xfrm>
            <a:off x="6829425" y="47148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108</a:t>
            </a:r>
          </a:p>
        </p:txBody>
      </p:sp>
      <p:sp>
        <p:nvSpPr>
          <p:cNvPr id="87" name="idx-accent-6-20">
            <a:extLst>
              <a:ext uri="{FF2B5EF4-FFF2-40B4-BE49-F238E27FC236}">
                <a16:creationId xmlns:a16="http://schemas.microsoft.com/office/drawing/2014/main" id="{E0BD626E-4BAC-434A-909A-4E76C69E835F}"/>
              </a:ext>
            </a:extLst>
          </p:cNvPr>
          <p:cNvSpPr>
            <a:spLocks noGrp="1"/>
          </p:cNvSpPr>
          <p:nvPr/>
        </p:nvSpPr>
        <p:spPr>
          <a:xfrm>
            <a:off x="3829050" y="530542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B1337A7-AF88-4B4C-AA6E-A9F219ED024E}"/>
              </a:ext>
            </a:extLst>
          </p:cNvPr>
          <p:cNvSpPr>
            <a:spLocks noGrp="1"/>
          </p:cNvSpPr>
          <p:nvPr/>
        </p:nvSpPr>
        <p:spPr>
          <a:xfrm>
            <a:off x="4000500" y="52673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PR017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1B28906-4BDF-43A7-9DC1-58FDC5E63F50}"/>
              </a:ext>
            </a:extLst>
          </p:cNvPr>
          <p:cNvSpPr>
            <a:spLocks noGrp="1"/>
          </p:cNvSpPr>
          <p:nvPr/>
        </p:nvSpPr>
        <p:spPr>
          <a:xfrm>
            <a:off x="4667250" y="52673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Analyse de Prédiction des Performances de Production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D6965AE-E063-4352-BA98-C190354A119B}"/>
              </a:ext>
            </a:extLst>
          </p:cNvPr>
          <p:cNvSpPr>
            <a:spLocks noGrp="1"/>
          </p:cNvSpPr>
          <p:nvPr/>
        </p:nvSpPr>
        <p:spPr>
          <a:xfrm>
            <a:off x="6829425" y="52673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111</a:t>
            </a:r>
          </a:p>
        </p:txBody>
      </p:sp>
      <p:sp>
        <p:nvSpPr>
          <p:cNvPr id="91" name="idx-accent-6-21">
            <a:extLst>
              <a:ext uri="{FF2B5EF4-FFF2-40B4-BE49-F238E27FC236}">
                <a16:creationId xmlns:a16="http://schemas.microsoft.com/office/drawing/2014/main" id="{06FD28CD-9506-4D82-8AF1-0931D8980A90}"/>
              </a:ext>
            </a:extLst>
          </p:cNvPr>
          <p:cNvSpPr>
            <a:spLocks noGrp="1"/>
          </p:cNvSpPr>
          <p:nvPr/>
        </p:nvSpPr>
        <p:spPr>
          <a:xfrm>
            <a:off x="3829050" y="5857875"/>
            <a:ext cx="47625" cy="400050"/>
          </a:xfrm>
          <a:prstGeom prst="rect">
            <a:avLst/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0F3A9A5-FE0B-42F4-9981-AAB265B06E6B}"/>
              </a:ext>
            </a:extLst>
          </p:cNvPr>
          <p:cNvSpPr>
            <a:spLocks noGrp="1"/>
          </p:cNvSpPr>
          <p:nvPr/>
        </p:nvSpPr>
        <p:spPr>
          <a:xfrm>
            <a:off x="4000500" y="58197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2A9D8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A9D8F"/>
                </a:solidFill>
                <a:latin typeface="Aptos"/>
                <a:ea typeface="Aptos"/>
                <a:cs typeface="Aptos"/>
              </a:rPr>
              <a:t>PR018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DB4FE26-9439-4E71-8EAF-2010DA7179C4}"/>
              </a:ext>
            </a:extLst>
          </p:cNvPr>
          <p:cNvSpPr>
            <a:spLocks noGrp="1"/>
          </p:cNvSpPr>
          <p:nvPr/>
        </p:nvSpPr>
        <p:spPr>
          <a:xfrm>
            <a:off x="4667250" y="58197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Fondamentaux de la Modélisation Intégrée de la Production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2286593-514E-463E-844C-A0AD9990BEBB}"/>
              </a:ext>
            </a:extLst>
          </p:cNvPr>
          <p:cNvSpPr>
            <a:spLocks noGrp="1"/>
          </p:cNvSpPr>
          <p:nvPr/>
        </p:nvSpPr>
        <p:spPr>
          <a:xfrm>
            <a:off x="6829425" y="58197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113</a:t>
            </a:r>
          </a:p>
        </p:txBody>
      </p:sp>
      <p:sp>
        <p:nvSpPr>
          <p:cNvPr id="95" name="idx-accent-6-22">
            <a:extLst>
              <a:ext uri="{FF2B5EF4-FFF2-40B4-BE49-F238E27FC236}">
                <a16:creationId xmlns:a16="http://schemas.microsoft.com/office/drawing/2014/main" id="{B96EC25B-CA63-4CD1-9A3B-30785D1CA95A}"/>
              </a:ext>
            </a:extLst>
          </p:cNvPr>
          <p:cNvSpPr>
            <a:spLocks noGrp="1"/>
          </p:cNvSpPr>
          <p:nvPr/>
        </p:nvSpPr>
        <p:spPr>
          <a:xfrm>
            <a:off x="3829050" y="641032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D2E5BDE-BE97-42DF-9507-2335EB987B52}"/>
              </a:ext>
            </a:extLst>
          </p:cNvPr>
          <p:cNvSpPr>
            <a:spLocks noGrp="1"/>
          </p:cNvSpPr>
          <p:nvPr/>
        </p:nvSpPr>
        <p:spPr>
          <a:xfrm>
            <a:off x="4000500" y="63722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RE001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88883C5-4A0A-4ACE-9DAE-96CADBAC0C70}"/>
              </a:ext>
            </a:extLst>
          </p:cNvPr>
          <p:cNvSpPr>
            <a:spLocks noGrp="1"/>
          </p:cNvSpPr>
          <p:nvPr/>
        </p:nvSpPr>
        <p:spPr>
          <a:xfrm>
            <a:off x="4667250" y="63722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Ingénierie des Réservoirs pour les Non-ingénieurs Réservoir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D2F23AF-ADE9-4F28-B500-CA6A94021F7A}"/>
              </a:ext>
            </a:extLst>
          </p:cNvPr>
          <p:cNvSpPr>
            <a:spLocks noGrp="1"/>
          </p:cNvSpPr>
          <p:nvPr/>
        </p:nvSpPr>
        <p:spPr>
          <a:xfrm>
            <a:off x="6829425" y="63722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116</a:t>
            </a:r>
          </a:p>
        </p:txBody>
      </p:sp>
      <p:sp>
        <p:nvSpPr>
          <p:cNvPr id="99" name="idx-accent-6-23">
            <a:extLst>
              <a:ext uri="{FF2B5EF4-FFF2-40B4-BE49-F238E27FC236}">
                <a16:creationId xmlns:a16="http://schemas.microsoft.com/office/drawing/2014/main" id="{3845105A-3F53-4A66-9365-D38541FBC7B7}"/>
              </a:ext>
            </a:extLst>
          </p:cNvPr>
          <p:cNvSpPr>
            <a:spLocks noGrp="1"/>
          </p:cNvSpPr>
          <p:nvPr/>
        </p:nvSpPr>
        <p:spPr>
          <a:xfrm>
            <a:off x="3829050" y="696277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A422BA-4C7B-4DC7-A8E4-AC819FB942E9}"/>
              </a:ext>
            </a:extLst>
          </p:cNvPr>
          <p:cNvSpPr>
            <a:spLocks noGrp="1"/>
          </p:cNvSpPr>
          <p:nvPr/>
        </p:nvSpPr>
        <p:spPr>
          <a:xfrm>
            <a:off x="4000500" y="69246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RE002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875BE0D-ABA8-40B4-AEDF-29C3126B1C9E}"/>
              </a:ext>
            </a:extLst>
          </p:cNvPr>
          <p:cNvSpPr>
            <a:spLocks noGrp="1"/>
          </p:cNvSpPr>
          <p:nvPr/>
        </p:nvSpPr>
        <p:spPr>
          <a:xfrm>
            <a:off x="4667250" y="69246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Évaluation des Eessources et des Réserves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C3E626E-F011-4042-AE9D-8684A908F40A}"/>
              </a:ext>
            </a:extLst>
          </p:cNvPr>
          <p:cNvSpPr>
            <a:spLocks noGrp="1"/>
          </p:cNvSpPr>
          <p:nvPr/>
        </p:nvSpPr>
        <p:spPr>
          <a:xfrm>
            <a:off x="6829425" y="69246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118</a:t>
            </a:r>
          </a:p>
        </p:txBody>
      </p:sp>
      <p:sp>
        <p:nvSpPr>
          <p:cNvPr id="103" name="idx-accent-6-24">
            <a:extLst>
              <a:ext uri="{FF2B5EF4-FFF2-40B4-BE49-F238E27FC236}">
                <a16:creationId xmlns:a16="http://schemas.microsoft.com/office/drawing/2014/main" id="{F999D16D-EDBC-4CBE-A909-AC7DF62695CE}"/>
              </a:ext>
            </a:extLst>
          </p:cNvPr>
          <p:cNvSpPr>
            <a:spLocks noGrp="1"/>
          </p:cNvSpPr>
          <p:nvPr/>
        </p:nvSpPr>
        <p:spPr>
          <a:xfrm>
            <a:off x="3829050" y="751522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D7834D8-A385-4161-993B-DB071BF5EEC6}"/>
              </a:ext>
            </a:extLst>
          </p:cNvPr>
          <p:cNvSpPr>
            <a:spLocks noGrp="1"/>
          </p:cNvSpPr>
          <p:nvPr/>
        </p:nvSpPr>
        <p:spPr>
          <a:xfrm>
            <a:off x="4000500" y="74771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RE003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973995C-2C80-48F5-A474-DEE8C52BC041}"/>
              </a:ext>
            </a:extLst>
          </p:cNvPr>
          <p:cNvSpPr>
            <a:spLocks noGrp="1"/>
          </p:cNvSpPr>
          <p:nvPr/>
        </p:nvSpPr>
        <p:spPr>
          <a:xfrm>
            <a:off x="4667250" y="74771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Fondamentaux de l’Ingénierie de Réservoir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71AFD97-DC8B-4ED9-A226-DF3A5241C00B}"/>
              </a:ext>
            </a:extLst>
          </p:cNvPr>
          <p:cNvSpPr>
            <a:spLocks noGrp="1"/>
          </p:cNvSpPr>
          <p:nvPr/>
        </p:nvSpPr>
        <p:spPr>
          <a:xfrm>
            <a:off x="6829425" y="74771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120</a:t>
            </a:r>
          </a:p>
        </p:txBody>
      </p:sp>
      <p:sp>
        <p:nvSpPr>
          <p:cNvPr id="107" name="idx-accent-6-25">
            <a:extLst>
              <a:ext uri="{FF2B5EF4-FFF2-40B4-BE49-F238E27FC236}">
                <a16:creationId xmlns:a16="http://schemas.microsoft.com/office/drawing/2014/main" id="{97524781-B035-465D-881C-8003DCACFCF4}"/>
              </a:ext>
            </a:extLst>
          </p:cNvPr>
          <p:cNvSpPr>
            <a:spLocks noGrp="1"/>
          </p:cNvSpPr>
          <p:nvPr/>
        </p:nvSpPr>
        <p:spPr>
          <a:xfrm>
            <a:off x="3829050" y="806767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08D0AE3-325C-4C98-8938-05F16E5257C2}"/>
              </a:ext>
            </a:extLst>
          </p:cNvPr>
          <p:cNvSpPr>
            <a:spLocks noGrp="1"/>
          </p:cNvSpPr>
          <p:nvPr/>
        </p:nvSpPr>
        <p:spPr>
          <a:xfrm>
            <a:off x="4000500" y="80295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RE004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BC55236-4848-4965-81F3-D17B76EBD8A2}"/>
              </a:ext>
            </a:extLst>
          </p:cNvPr>
          <p:cNvSpPr>
            <a:spLocks noGrp="1"/>
          </p:cNvSpPr>
          <p:nvPr/>
        </p:nvSpPr>
        <p:spPr>
          <a:xfrm>
            <a:off x="4667250" y="80295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Propriétés des Fluides de Réservoir - PVT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8CBBE48-D7F5-4284-A22D-90EF1D34CB05}"/>
              </a:ext>
            </a:extLst>
          </p:cNvPr>
          <p:cNvSpPr>
            <a:spLocks noGrp="1"/>
          </p:cNvSpPr>
          <p:nvPr/>
        </p:nvSpPr>
        <p:spPr>
          <a:xfrm>
            <a:off x="6829425" y="80295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122</a:t>
            </a:r>
          </a:p>
        </p:txBody>
      </p:sp>
      <p:sp>
        <p:nvSpPr>
          <p:cNvPr id="111" name="idx-accent-6-26">
            <a:extLst>
              <a:ext uri="{FF2B5EF4-FFF2-40B4-BE49-F238E27FC236}">
                <a16:creationId xmlns:a16="http://schemas.microsoft.com/office/drawing/2014/main" id="{F89A719A-1DA3-40A8-A274-126D5BC69BEF}"/>
              </a:ext>
            </a:extLst>
          </p:cNvPr>
          <p:cNvSpPr>
            <a:spLocks noGrp="1"/>
          </p:cNvSpPr>
          <p:nvPr/>
        </p:nvSpPr>
        <p:spPr>
          <a:xfrm>
            <a:off x="3829050" y="862012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4027941-CF61-48D0-B9D0-46D15EAFDD3A}"/>
              </a:ext>
            </a:extLst>
          </p:cNvPr>
          <p:cNvSpPr>
            <a:spLocks noGrp="1"/>
          </p:cNvSpPr>
          <p:nvPr/>
        </p:nvSpPr>
        <p:spPr>
          <a:xfrm>
            <a:off x="4000500" y="85820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RE005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8676C16-4B89-4C18-8D92-DAC37173D4D0}"/>
              </a:ext>
            </a:extLst>
          </p:cNvPr>
          <p:cNvSpPr>
            <a:spLocks noGrp="1"/>
          </p:cNvSpPr>
          <p:nvPr/>
        </p:nvSpPr>
        <p:spPr>
          <a:xfrm>
            <a:off x="4667250" y="85820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Propriétés des Fluides de Réservoir - PVT (Avancé)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A154F39-53F5-4FAC-B81B-A13A10E085BD}"/>
              </a:ext>
            </a:extLst>
          </p:cNvPr>
          <p:cNvSpPr>
            <a:spLocks noGrp="1"/>
          </p:cNvSpPr>
          <p:nvPr/>
        </p:nvSpPr>
        <p:spPr>
          <a:xfrm>
            <a:off x="6829425" y="85820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124</a:t>
            </a:r>
          </a:p>
        </p:txBody>
      </p:sp>
      <p:sp>
        <p:nvSpPr>
          <p:cNvPr id="115" name="idx-accent-6-27">
            <a:extLst>
              <a:ext uri="{FF2B5EF4-FFF2-40B4-BE49-F238E27FC236}">
                <a16:creationId xmlns:a16="http://schemas.microsoft.com/office/drawing/2014/main" id="{73B9AFCB-5FE6-4245-8679-3B62FC86A62A}"/>
              </a:ext>
            </a:extLst>
          </p:cNvPr>
          <p:cNvSpPr>
            <a:spLocks noGrp="1"/>
          </p:cNvSpPr>
          <p:nvPr/>
        </p:nvSpPr>
        <p:spPr>
          <a:xfrm>
            <a:off x="3829050" y="917257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BB9ED43-362A-4FFE-B33F-CF8191C5D974}"/>
              </a:ext>
            </a:extLst>
          </p:cNvPr>
          <p:cNvSpPr>
            <a:spLocks noGrp="1"/>
          </p:cNvSpPr>
          <p:nvPr/>
        </p:nvSpPr>
        <p:spPr>
          <a:xfrm>
            <a:off x="4000500" y="91344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RE006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FC22BEC-34BA-447F-A397-416582956DD2}"/>
              </a:ext>
            </a:extLst>
          </p:cNvPr>
          <p:cNvSpPr>
            <a:spLocks noGrp="1"/>
          </p:cNvSpPr>
          <p:nvPr/>
        </p:nvSpPr>
        <p:spPr>
          <a:xfrm>
            <a:off x="4667250" y="91344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Analyse Spéciale des Carottes (SCAL) Pour l’Ingénierie du Réservoir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CC877E4-4559-4B66-98C8-F6A3298E0EA4}"/>
              </a:ext>
            </a:extLst>
          </p:cNvPr>
          <p:cNvSpPr>
            <a:spLocks noGrp="1"/>
          </p:cNvSpPr>
          <p:nvPr/>
        </p:nvSpPr>
        <p:spPr>
          <a:xfrm>
            <a:off x="6829425" y="91344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126</a:t>
            </a:r>
          </a:p>
        </p:txBody>
      </p:sp>
    </p:spTree>
    <p:extLst>
      <p:ext uri="{BB962C8B-B14F-4D97-AF65-F5344CB8AC3E}">
        <p14:creationId xmlns:p14="http://schemas.microsoft.com/office/powerpoint/2010/main" val="1379248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ccent-7">
            <a:extLst>
              <a:ext uri="{FF2B5EF4-FFF2-40B4-BE49-F238E27FC236}">
                <a16:creationId xmlns:a16="http://schemas.microsoft.com/office/drawing/2014/main" id="{B7304963-74A8-4F62-8EDC-A6A1F31413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6E1F3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" name="wordmark-7">
            <a:extLst>
              <a:ext uri="{FF2B5EF4-FFF2-40B4-BE49-F238E27FC236}">
                <a16:creationId xmlns:a16="http://schemas.microsoft.com/office/drawing/2014/main" id="{1D11DD7D-A70B-4F32-B51F-0F18F9AE0735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002060"/>
                </a:solidFill>
                <a:latin typeface="Aptos"/>
                <a:ea typeface="Aptos"/>
                <a:cs typeface="Aptos"/>
              </a:defRPr>
            </a:pPr>
            <a:r>
              <a:rPr lang="fr-FR"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GROUP &amp; GEOSIGMOID</a:t>
            </a:r>
          </a:p>
        </p:txBody>
      </p:sp>
      <p:sp>
        <p:nvSpPr>
          <p:cNvPr id="3" name="footer-line-7">
            <a:extLst>
              <a:ext uri="{FF2B5EF4-FFF2-40B4-BE49-F238E27FC236}">
                <a16:creationId xmlns:a16="http://schemas.microsoft.com/office/drawing/2014/main" id="{35C0A791-54ED-456B-89B1-7C7CB4F76B2E}"/>
              </a:ext>
            </a:extLst>
          </p:cNvPr>
          <p:cNvSpPr>
            <a:spLocks noGrp="1"/>
          </p:cNvSpPr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website-7">
            <a:extLst>
              <a:ext uri="{FF2B5EF4-FFF2-40B4-BE49-F238E27FC236}">
                <a16:creationId xmlns:a16="http://schemas.microsoft.com/office/drawing/2014/main" id="{7C76C6E7-F34F-4C6B-9A32-1BC27916E84B}"/>
              </a:ext>
            </a:extLst>
          </p:cNvPr>
          <p:cNvSpPr>
            <a:spLocks noGrp="1"/>
          </p:cNvSpPr>
          <p:nvPr/>
        </p:nvSpPr>
        <p:spPr>
          <a:xfrm>
            <a:off x="457200" y="10315575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lang="fr-FR" sz="975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www.sady-group.com</a:t>
            </a:r>
            <a:endParaRPr lang="fr-FR" sz="975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page-7">
            <a:extLst>
              <a:ext uri="{FF2B5EF4-FFF2-40B4-BE49-F238E27FC236}">
                <a16:creationId xmlns:a16="http://schemas.microsoft.com/office/drawing/2014/main" id="{43B70285-DC48-49D1-88A7-1D51543D164B}"/>
              </a:ext>
            </a:extLst>
          </p:cNvPr>
          <p:cNvSpPr>
            <a:spLocks noGrp="1"/>
          </p:cNvSpPr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6E1F3A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1F3A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EEEDE8-0C48-4518-BBF4-3E11557EF37B}"/>
              </a:ext>
            </a:extLst>
          </p:cNvPr>
          <p:cNvSpPr>
            <a:spLocks noGrp="1"/>
          </p:cNvSpPr>
          <p:nvPr/>
        </p:nvSpPr>
        <p:spPr>
          <a:xfrm>
            <a:off x="457200" y="857250"/>
            <a:ext cx="657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2775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dirty="0" err="1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Sommaire</a:t>
            </a: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 — 3/3</a:t>
            </a:r>
          </a:p>
        </p:txBody>
      </p:sp>
      <p:sp>
        <p:nvSpPr>
          <p:cNvPr id="7" name="idx-accent-7-0">
            <a:extLst>
              <a:ext uri="{FF2B5EF4-FFF2-40B4-BE49-F238E27FC236}">
                <a16:creationId xmlns:a16="http://schemas.microsoft.com/office/drawing/2014/main" id="{D25E6C9A-D5A0-4D2F-A4D5-B5074D056F7B}"/>
              </a:ext>
            </a:extLst>
          </p:cNvPr>
          <p:cNvSpPr>
            <a:spLocks noGrp="1"/>
          </p:cNvSpPr>
          <p:nvPr/>
        </p:nvSpPr>
        <p:spPr>
          <a:xfrm>
            <a:off x="457200" y="199072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C30190-79D6-4AD2-923C-B4AB05B2C452}"/>
              </a:ext>
            </a:extLst>
          </p:cNvPr>
          <p:cNvSpPr>
            <a:spLocks noGrp="1"/>
          </p:cNvSpPr>
          <p:nvPr/>
        </p:nvSpPr>
        <p:spPr>
          <a:xfrm>
            <a:off x="628650" y="19526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RE007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B03D38-6A84-4112-8B43-A23FA1605A61}"/>
              </a:ext>
            </a:extLst>
          </p:cNvPr>
          <p:cNvSpPr>
            <a:spLocks noGrp="1"/>
          </p:cNvSpPr>
          <p:nvPr/>
        </p:nvSpPr>
        <p:spPr>
          <a:xfrm>
            <a:off x="1295400" y="19526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Fondamentaux de l'Analyse des Tests de Puits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41FF11-516E-4906-AF9A-CC57E142274C}"/>
              </a:ext>
            </a:extLst>
          </p:cNvPr>
          <p:cNvSpPr>
            <a:spLocks noGrp="1"/>
          </p:cNvSpPr>
          <p:nvPr/>
        </p:nvSpPr>
        <p:spPr>
          <a:xfrm>
            <a:off x="3457575" y="19526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128</a:t>
            </a:r>
          </a:p>
        </p:txBody>
      </p:sp>
      <p:sp>
        <p:nvSpPr>
          <p:cNvPr id="11" name="idx-accent-7-1">
            <a:extLst>
              <a:ext uri="{FF2B5EF4-FFF2-40B4-BE49-F238E27FC236}">
                <a16:creationId xmlns:a16="http://schemas.microsoft.com/office/drawing/2014/main" id="{077265C0-94D6-4CC0-988F-EFCBB2BF9D23}"/>
              </a:ext>
            </a:extLst>
          </p:cNvPr>
          <p:cNvSpPr>
            <a:spLocks noGrp="1"/>
          </p:cNvSpPr>
          <p:nvPr/>
        </p:nvSpPr>
        <p:spPr>
          <a:xfrm>
            <a:off x="457200" y="254317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E1379D-28F2-48F5-8BA1-F8012A249168}"/>
              </a:ext>
            </a:extLst>
          </p:cNvPr>
          <p:cNvSpPr>
            <a:spLocks noGrp="1"/>
          </p:cNvSpPr>
          <p:nvPr/>
        </p:nvSpPr>
        <p:spPr>
          <a:xfrm>
            <a:off x="628650" y="25050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RE008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FD78CD-F865-4FE4-AB30-BF02878A145B}"/>
              </a:ext>
            </a:extLst>
          </p:cNvPr>
          <p:cNvSpPr>
            <a:spLocks noGrp="1"/>
          </p:cNvSpPr>
          <p:nvPr/>
        </p:nvSpPr>
        <p:spPr>
          <a:xfrm>
            <a:off x="1295400" y="25050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Simulation de Réservoir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A926AD-899E-401B-A60D-3CA877FBBB8B}"/>
              </a:ext>
            </a:extLst>
          </p:cNvPr>
          <p:cNvSpPr>
            <a:spLocks noGrp="1"/>
          </p:cNvSpPr>
          <p:nvPr/>
        </p:nvSpPr>
        <p:spPr>
          <a:xfrm>
            <a:off x="3457575" y="25050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131</a:t>
            </a:r>
          </a:p>
        </p:txBody>
      </p:sp>
      <p:sp>
        <p:nvSpPr>
          <p:cNvPr id="15" name="idx-accent-7-2">
            <a:extLst>
              <a:ext uri="{FF2B5EF4-FFF2-40B4-BE49-F238E27FC236}">
                <a16:creationId xmlns:a16="http://schemas.microsoft.com/office/drawing/2014/main" id="{FD295440-FC0C-4694-BF2B-DDF3693A0231}"/>
              </a:ext>
            </a:extLst>
          </p:cNvPr>
          <p:cNvSpPr>
            <a:spLocks noGrp="1"/>
          </p:cNvSpPr>
          <p:nvPr/>
        </p:nvSpPr>
        <p:spPr>
          <a:xfrm>
            <a:off x="457200" y="309562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83E6FD-7DBE-4FAB-B8AD-AAFE0504A260}"/>
              </a:ext>
            </a:extLst>
          </p:cNvPr>
          <p:cNvSpPr>
            <a:spLocks noGrp="1"/>
          </p:cNvSpPr>
          <p:nvPr/>
        </p:nvSpPr>
        <p:spPr>
          <a:xfrm>
            <a:off x="628650" y="30575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RE009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84C895-E4FB-4789-B38C-48238791A97B}"/>
              </a:ext>
            </a:extLst>
          </p:cNvPr>
          <p:cNvSpPr>
            <a:spLocks noGrp="1"/>
          </p:cNvSpPr>
          <p:nvPr/>
        </p:nvSpPr>
        <p:spPr>
          <a:xfrm>
            <a:off x="1295400" y="30575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Modélisation et Simulation des Réservoirs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A982EE-4DD3-425E-984F-FFCB5C2A314A}"/>
              </a:ext>
            </a:extLst>
          </p:cNvPr>
          <p:cNvSpPr>
            <a:spLocks noGrp="1"/>
          </p:cNvSpPr>
          <p:nvPr/>
        </p:nvSpPr>
        <p:spPr>
          <a:xfrm>
            <a:off x="3457575" y="30575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133</a:t>
            </a:r>
          </a:p>
        </p:txBody>
      </p:sp>
      <p:sp>
        <p:nvSpPr>
          <p:cNvPr id="19" name="idx-accent-7-3">
            <a:extLst>
              <a:ext uri="{FF2B5EF4-FFF2-40B4-BE49-F238E27FC236}">
                <a16:creationId xmlns:a16="http://schemas.microsoft.com/office/drawing/2014/main" id="{F0427420-C0CF-4559-A28B-5F20C5BC3312}"/>
              </a:ext>
            </a:extLst>
          </p:cNvPr>
          <p:cNvSpPr>
            <a:spLocks noGrp="1"/>
          </p:cNvSpPr>
          <p:nvPr/>
        </p:nvSpPr>
        <p:spPr>
          <a:xfrm>
            <a:off x="457200" y="364807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3C1CBE-F915-448F-958F-C49F68FE12D6}"/>
              </a:ext>
            </a:extLst>
          </p:cNvPr>
          <p:cNvSpPr>
            <a:spLocks noGrp="1"/>
          </p:cNvSpPr>
          <p:nvPr/>
        </p:nvSpPr>
        <p:spPr>
          <a:xfrm>
            <a:off x="628650" y="36099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B5B9DC0-DCA1-4082-B3EC-B4C73523AAFE}"/>
              </a:ext>
            </a:extLst>
          </p:cNvPr>
          <p:cNvSpPr>
            <a:spLocks noGrp="1"/>
          </p:cNvSpPr>
          <p:nvPr/>
        </p:nvSpPr>
        <p:spPr>
          <a:xfrm>
            <a:off x="1295400" y="36099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Fondamentaux de la Récupération Améliorée des Hydrocarbures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576654-B04F-48A9-93F8-5BABAC3EA27E}"/>
              </a:ext>
            </a:extLst>
          </p:cNvPr>
          <p:cNvSpPr>
            <a:spLocks noGrp="1"/>
          </p:cNvSpPr>
          <p:nvPr/>
        </p:nvSpPr>
        <p:spPr>
          <a:xfrm>
            <a:off x="3457575" y="36099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136</a:t>
            </a:r>
          </a:p>
        </p:txBody>
      </p:sp>
      <p:sp>
        <p:nvSpPr>
          <p:cNvPr id="23" name="idx-accent-7-4">
            <a:extLst>
              <a:ext uri="{FF2B5EF4-FFF2-40B4-BE49-F238E27FC236}">
                <a16:creationId xmlns:a16="http://schemas.microsoft.com/office/drawing/2014/main" id="{297C3A4F-0E0A-4CA4-9160-18DC4700EF6C}"/>
              </a:ext>
            </a:extLst>
          </p:cNvPr>
          <p:cNvSpPr>
            <a:spLocks noGrp="1"/>
          </p:cNvSpPr>
          <p:nvPr/>
        </p:nvSpPr>
        <p:spPr>
          <a:xfrm>
            <a:off x="457200" y="420052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66D1F1-2368-4FDC-9D37-154BF4017850}"/>
              </a:ext>
            </a:extLst>
          </p:cNvPr>
          <p:cNvSpPr>
            <a:spLocks noGrp="1"/>
          </p:cNvSpPr>
          <p:nvPr/>
        </p:nvSpPr>
        <p:spPr>
          <a:xfrm>
            <a:off x="628650" y="41624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RE011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FD1895-DA8F-483F-9A58-B7A4ECEE527A}"/>
              </a:ext>
            </a:extLst>
          </p:cNvPr>
          <p:cNvSpPr>
            <a:spLocks noGrp="1"/>
          </p:cNvSpPr>
          <p:nvPr/>
        </p:nvSpPr>
        <p:spPr>
          <a:xfrm>
            <a:off x="1295400" y="41624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Analyse des tests de puits - Avancé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05C2C2-61A7-4BAE-B144-5D1B574FFF4C}"/>
              </a:ext>
            </a:extLst>
          </p:cNvPr>
          <p:cNvSpPr>
            <a:spLocks noGrp="1"/>
          </p:cNvSpPr>
          <p:nvPr/>
        </p:nvSpPr>
        <p:spPr>
          <a:xfrm>
            <a:off x="3457575" y="41624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138</a:t>
            </a:r>
          </a:p>
        </p:txBody>
      </p:sp>
      <p:sp>
        <p:nvSpPr>
          <p:cNvPr id="27" name="idx-accent-7-5">
            <a:extLst>
              <a:ext uri="{FF2B5EF4-FFF2-40B4-BE49-F238E27FC236}">
                <a16:creationId xmlns:a16="http://schemas.microsoft.com/office/drawing/2014/main" id="{8A1276D2-2CE0-4656-B912-CCB37A112C22}"/>
              </a:ext>
            </a:extLst>
          </p:cNvPr>
          <p:cNvSpPr>
            <a:spLocks noGrp="1"/>
          </p:cNvSpPr>
          <p:nvPr/>
        </p:nvSpPr>
        <p:spPr>
          <a:xfrm>
            <a:off x="457200" y="4752975"/>
            <a:ext cx="47625" cy="400050"/>
          </a:xfrm>
          <a:prstGeom prst="rect">
            <a:avLst/>
          </a:prstGeom>
          <a:solidFill>
            <a:srgbClr val="457B9D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AD18C2-CCFC-48D3-8804-EEB3BE10EE54}"/>
              </a:ext>
            </a:extLst>
          </p:cNvPr>
          <p:cNvSpPr>
            <a:spLocks noGrp="1"/>
          </p:cNvSpPr>
          <p:nvPr/>
        </p:nvSpPr>
        <p:spPr>
          <a:xfrm>
            <a:off x="628650" y="47148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457B9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57B9D"/>
                </a:solidFill>
                <a:latin typeface="Aptos"/>
                <a:ea typeface="Aptos"/>
                <a:cs typeface="Aptos"/>
              </a:rPr>
              <a:t>RE012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94AF340-43F8-4C7F-A503-007564F55115}"/>
              </a:ext>
            </a:extLst>
          </p:cNvPr>
          <p:cNvSpPr>
            <a:spLocks noGrp="1"/>
          </p:cNvSpPr>
          <p:nvPr/>
        </p:nvSpPr>
        <p:spPr>
          <a:xfrm>
            <a:off x="1295400" y="47148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Waterflooding: Performance, Prédiction et Surveillance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F7DA93B-65DD-4B5E-82D3-2E29FC326288}"/>
              </a:ext>
            </a:extLst>
          </p:cNvPr>
          <p:cNvSpPr>
            <a:spLocks noGrp="1"/>
          </p:cNvSpPr>
          <p:nvPr/>
        </p:nvSpPr>
        <p:spPr>
          <a:xfrm>
            <a:off x="3457575" y="47148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142</a:t>
            </a:r>
          </a:p>
        </p:txBody>
      </p:sp>
      <p:sp>
        <p:nvSpPr>
          <p:cNvPr id="31" name="idx-accent-7-6">
            <a:extLst>
              <a:ext uri="{FF2B5EF4-FFF2-40B4-BE49-F238E27FC236}">
                <a16:creationId xmlns:a16="http://schemas.microsoft.com/office/drawing/2014/main" id="{FD1D6727-7C8C-4C4A-8CBB-D5955132FEA0}"/>
              </a:ext>
            </a:extLst>
          </p:cNvPr>
          <p:cNvSpPr>
            <a:spLocks noGrp="1"/>
          </p:cNvSpPr>
          <p:nvPr/>
        </p:nvSpPr>
        <p:spPr>
          <a:xfrm>
            <a:off x="457200" y="530542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6C72FF6-1863-4397-95C2-A62B6632533D}"/>
              </a:ext>
            </a:extLst>
          </p:cNvPr>
          <p:cNvSpPr>
            <a:spLocks noGrp="1"/>
          </p:cNvSpPr>
          <p:nvPr/>
        </p:nvSpPr>
        <p:spPr>
          <a:xfrm>
            <a:off x="628650" y="52673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DR001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99BAAB3-7DD0-46F6-BC5D-2426F4F7F7FF}"/>
              </a:ext>
            </a:extLst>
          </p:cNvPr>
          <p:cNvSpPr>
            <a:spLocks noGrp="1"/>
          </p:cNvSpPr>
          <p:nvPr/>
        </p:nvSpPr>
        <p:spPr>
          <a:xfrm>
            <a:off x="1295400" y="52673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Fondamentaux de l'Ingénierie du Forage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C6B43A9-0601-4BDC-BE6E-BD4883DDD297}"/>
              </a:ext>
            </a:extLst>
          </p:cNvPr>
          <p:cNvSpPr>
            <a:spLocks noGrp="1"/>
          </p:cNvSpPr>
          <p:nvPr/>
        </p:nvSpPr>
        <p:spPr>
          <a:xfrm>
            <a:off x="3457575" y="52673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144</a:t>
            </a:r>
          </a:p>
        </p:txBody>
      </p:sp>
      <p:sp>
        <p:nvSpPr>
          <p:cNvPr id="35" name="idx-accent-7-7">
            <a:extLst>
              <a:ext uri="{FF2B5EF4-FFF2-40B4-BE49-F238E27FC236}">
                <a16:creationId xmlns:a16="http://schemas.microsoft.com/office/drawing/2014/main" id="{8276F0D8-58A5-47A0-BF0B-348020272ED5}"/>
              </a:ext>
            </a:extLst>
          </p:cNvPr>
          <p:cNvSpPr>
            <a:spLocks noGrp="1"/>
          </p:cNvSpPr>
          <p:nvPr/>
        </p:nvSpPr>
        <p:spPr>
          <a:xfrm>
            <a:off x="457200" y="585787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65B9AA-5E6A-4132-B379-B3620C396461}"/>
              </a:ext>
            </a:extLst>
          </p:cNvPr>
          <p:cNvSpPr>
            <a:spLocks noGrp="1"/>
          </p:cNvSpPr>
          <p:nvPr/>
        </p:nvSpPr>
        <p:spPr>
          <a:xfrm>
            <a:off x="628650" y="58197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DR002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D6F68B-9042-45B8-B708-1F134FE64234}"/>
              </a:ext>
            </a:extLst>
          </p:cNvPr>
          <p:cNvSpPr>
            <a:spLocks noGrp="1"/>
          </p:cNvSpPr>
          <p:nvPr/>
        </p:nvSpPr>
        <p:spPr>
          <a:xfrm>
            <a:off x="1295400" y="58197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Plateformes de Forage et Equipements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502454D-C231-4332-B865-DA678F38E733}"/>
              </a:ext>
            </a:extLst>
          </p:cNvPr>
          <p:cNvSpPr>
            <a:spLocks noGrp="1"/>
          </p:cNvSpPr>
          <p:nvPr/>
        </p:nvSpPr>
        <p:spPr>
          <a:xfrm>
            <a:off x="3457575" y="58197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146</a:t>
            </a:r>
          </a:p>
        </p:txBody>
      </p:sp>
      <p:sp>
        <p:nvSpPr>
          <p:cNvPr id="39" name="idx-accent-7-8">
            <a:extLst>
              <a:ext uri="{FF2B5EF4-FFF2-40B4-BE49-F238E27FC236}">
                <a16:creationId xmlns:a16="http://schemas.microsoft.com/office/drawing/2014/main" id="{A8176B32-CF89-4C49-923D-4C25C80B8B59}"/>
              </a:ext>
            </a:extLst>
          </p:cNvPr>
          <p:cNvSpPr>
            <a:spLocks noGrp="1"/>
          </p:cNvSpPr>
          <p:nvPr/>
        </p:nvSpPr>
        <p:spPr>
          <a:xfrm>
            <a:off x="457200" y="641032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D00B648-C301-4587-A0D2-050AC5EC0BBF}"/>
              </a:ext>
            </a:extLst>
          </p:cNvPr>
          <p:cNvSpPr>
            <a:spLocks noGrp="1"/>
          </p:cNvSpPr>
          <p:nvPr/>
        </p:nvSpPr>
        <p:spPr>
          <a:xfrm>
            <a:off x="628650" y="63722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DR003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4A3494A-14DB-4AD9-A61F-E16CB032D151}"/>
              </a:ext>
            </a:extLst>
          </p:cNvPr>
          <p:cNvSpPr>
            <a:spLocks noGrp="1"/>
          </p:cNvSpPr>
          <p:nvPr/>
        </p:nvSpPr>
        <p:spPr>
          <a:xfrm>
            <a:off x="1295400" y="63722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Fluides et Circuit de Boue de Forage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69B01A2-BEE8-4B2C-AE35-BA167EAAF2DD}"/>
              </a:ext>
            </a:extLst>
          </p:cNvPr>
          <p:cNvSpPr>
            <a:spLocks noGrp="1"/>
          </p:cNvSpPr>
          <p:nvPr/>
        </p:nvSpPr>
        <p:spPr>
          <a:xfrm>
            <a:off x="3457575" y="63722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148</a:t>
            </a:r>
          </a:p>
        </p:txBody>
      </p:sp>
      <p:sp>
        <p:nvSpPr>
          <p:cNvPr id="43" name="idx-accent-7-9">
            <a:extLst>
              <a:ext uri="{FF2B5EF4-FFF2-40B4-BE49-F238E27FC236}">
                <a16:creationId xmlns:a16="http://schemas.microsoft.com/office/drawing/2014/main" id="{9B10F067-88AC-4D05-953D-9AD5A59F62F8}"/>
              </a:ext>
            </a:extLst>
          </p:cNvPr>
          <p:cNvSpPr>
            <a:spLocks noGrp="1"/>
          </p:cNvSpPr>
          <p:nvPr/>
        </p:nvSpPr>
        <p:spPr>
          <a:xfrm>
            <a:off x="457200" y="696277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CCE37D9-F4AF-45AF-9925-32A6F08EB420}"/>
              </a:ext>
            </a:extLst>
          </p:cNvPr>
          <p:cNvSpPr>
            <a:spLocks noGrp="1"/>
          </p:cNvSpPr>
          <p:nvPr/>
        </p:nvSpPr>
        <p:spPr>
          <a:xfrm>
            <a:off x="628650" y="69246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DR004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942FFE7-E68A-4673-B867-8BA2E5A103D0}"/>
              </a:ext>
            </a:extLst>
          </p:cNvPr>
          <p:cNvSpPr>
            <a:spLocks noGrp="1"/>
          </p:cNvSpPr>
          <p:nvPr/>
        </p:nvSpPr>
        <p:spPr>
          <a:xfrm>
            <a:off x="1295400" y="69246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Les Outils de Forage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4E3EA88-E6D7-4CB9-99CC-1451D1D68822}"/>
              </a:ext>
            </a:extLst>
          </p:cNvPr>
          <p:cNvSpPr>
            <a:spLocks noGrp="1"/>
          </p:cNvSpPr>
          <p:nvPr/>
        </p:nvSpPr>
        <p:spPr>
          <a:xfrm>
            <a:off x="3457575" y="69246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150</a:t>
            </a:r>
          </a:p>
        </p:txBody>
      </p:sp>
      <p:sp>
        <p:nvSpPr>
          <p:cNvPr id="47" name="idx-accent-7-10">
            <a:extLst>
              <a:ext uri="{FF2B5EF4-FFF2-40B4-BE49-F238E27FC236}">
                <a16:creationId xmlns:a16="http://schemas.microsoft.com/office/drawing/2014/main" id="{EB45FC49-08E2-49EC-BF4C-BF9A2CAE93B7}"/>
              </a:ext>
            </a:extLst>
          </p:cNvPr>
          <p:cNvSpPr>
            <a:spLocks noGrp="1"/>
          </p:cNvSpPr>
          <p:nvPr/>
        </p:nvSpPr>
        <p:spPr>
          <a:xfrm>
            <a:off x="457200" y="751522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DD89FC0-10B3-4BC4-885D-4A9DD9F2ADEE}"/>
              </a:ext>
            </a:extLst>
          </p:cNvPr>
          <p:cNvSpPr>
            <a:spLocks noGrp="1"/>
          </p:cNvSpPr>
          <p:nvPr/>
        </p:nvSpPr>
        <p:spPr>
          <a:xfrm>
            <a:off x="628650" y="74771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DR005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895FEA-A802-4D35-A860-A1CC1E8A6552}"/>
              </a:ext>
            </a:extLst>
          </p:cNvPr>
          <p:cNvSpPr>
            <a:spLocks noGrp="1"/>
          </p:cNvSpPr>
          <p:nvPr/>
        </p:nvSpPr>
        <p:spPr>
          <a:xfrm>
            <a:off x="1295400" y="74771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Drilling Hydraulics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1FD61E6-F0DB-41EA-BE5B-3E90B1006385}"/>
              </a:ext>
            </a:extLst>
          </p:cNvPr>
          <p:cNvSpPr>
            <a:spLocks noGrp="1"/>
          </p:cNvSpPr>
          <p:nvPr/>
        </p:nvSpPr>
        <p:spPr>
          <a:xfrm>
            <a:off x="3457575" y="74771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152</a:t>
            </a:r>
          </a:p>
        </p:txBody>
      </p:sp>
      <p:sp>
        <p:nvSpPr>
          <p:cNvPr id="51" name="idx-accent-7-11">
            <a:extLst>
              <a:ext uri="{FF2B5EF4-FFF2-40B4-BE49-F238E27FC236}">
                <a16:creationId xmlns:a16="http://schemas.microsoft.com/office/drawing/2014/main" id="{C6196D06-0E30-4CB3-81BA-3E894E99A86D}"/>
              </a:ext>
            </a:extLst>
          </p:cNvPr>
          <p:cNvSpPr>
            <a:spLocks noGrp="1"/>
          </p:cNvSpPr>
          <p:nvPr/>
        </p:nvSpPr>
        <p:spPr>
          <a:xfrm>
            <a:off x="457200" y="806767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10E219F-CEDF-4AD6-99CB-DDE3288239DC}"/>
              </a:ext>
            </a:extLst>
          </p:cNvPr>
          <p:cNvSpPr>
            <a:spLocks noGrp="1"/>
          </p:cNvSpPr>
          <p:nvPr/>
        </p:nvSpPr>
        <p:spPr>
          <a:xfrm>
            <a:off x="628650" y="80295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DR006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8DFACF5-3C22-41E2-ADF5-19F785C6B7E0}"/>
              </a:ext>
            </a:extLst>
          </p:cNvPr>
          <p:cNvSpPr>
            <a:spLocks noGrp="1"/>
          </p:cNvSpPr>
          <p:nvPr/>
        </p:nvSpPr>
        <p:spPr>
          <a:xfrm>
            <a:off x="1295400" y="80295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Conception de la Garniture de Forage et de l'Ensemble d'Outils de Fond de Trou (BHA)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6B4F572-519B-4B1D-8399-85A5D1D3F551}"/>
              </a:ext>
            </a:extLst>
          </p:cNvPr>
          <p:cNvSpPr>
            <a:spLocks noGrp="1"/>
          </p:cNvSpPr>
          <p:nvPr/>
        </p:nvSpPr>
        <p:spPr>
          <a:xfrm>
            <a:off x="3457575" y="80295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154</a:t>
            </a:r>
          </a:p>
        </p:txBody>
      </p:sp>
      <p:sp>
        <p:nvSpPr>
          <p:cNvPr id="55" name="idx-accent-7-12">
            <a:extLst>
              <a:ext uri="{FF2B5EF4-FFF2-40B4-BE49-F238E27FC236}">
                <a16:creationId xmlns:a16="http://schemas.microsoft.com/office/drawing/2014/main" id="{8B35BE36-DC9C-40A4-B611-15E8E83ED029}"/>
              </a:ext>
            </a:extLst>
          </p:cNvPr>
          <p:cNvSpPr>
            <a:spLocks noGrp="1"/>
          </p:cNvSpPr>
          <p:nvPr/>
        </p:nvSpPr>
        <p:spPr>
          <a:xfrm>
            <a:off x="457200" y="862012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B7E5A7-B668-4E0B-A822-647B5AB5B7AD}"/>
              </a:ext>
            </a:extLst>
          </p:cNvPr>
          <p:cNvSpPr>
            <a:spLocks noGrp="1"/>
          </p:cNvSpPr>
          <p:nvPr/>
        </p:nvSpPr>
        <p:spPr>
          <a:xfrm>
            <a:off x="628650" y="85820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DR007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EE4BE7C-2222-40FE-85A2-CA50C4C761C9}"/>
              </a:ext>
            </a:extLst>
          </p:cNvPr>
          <p:cNvSpPr>
            <a:spLocks noGrp="1"/>
          </p:cNvSpPr>
          <p:nvPr/>
        </p:nvSpPr>
        <p:spPr>
          <a:xfrm>
            <a:off x="1295400" y="85820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Well Control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999245C-50AA-419B-8134-7E393DFD5BC2}"/>
              </a:ext>
            </a:extLst>
          </p:cNvPr>
          <p:cNvSpPr>
            <a:spLocks noGrp="1"/>
          </p:cNvSpPr>
          <p:nvPr/>
        </p:nvSpPr>
        <p:spPr>
          <a:xfrm>
            <a:off x="3457575" y="85820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156</a:t>
            </a:r>
          </a:p>
        </p:txBody>
      </p:sp>
      <p:sp>
        <p:nvSpPr>
          <p:cNvPr id="59" name="idx-accent-7-13">
            <a:extLst>
              <a:ext uri="{FF2B5EF4-FFF2-40B4-BE49-F238E27FC236}">
                <a16:creationId xmlns:a16="http://schemas.microsoft.com/office/drawing/2014/main" id="{2A6E79F6-396D-4E40-B9C0-351D3EF7DDA9}"/>
              </a:ext>
            </a:extLst>
          </p:cNvPr>
          <p:cNvSpPr>
            <a:spLocks noGrp="1"/>
          </p:cNvSpPr>
          <p:nvPr/>
        </p:nvSpPr>
        <p:spPr>
          <a:xfrm>
            <a:off x="457200" y="917257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711D751-073A-4048-A179-BADADA8CF6FF}"/>
              </a:ext>
            </a:extLst>
          </p:cNvPr>
          <p:cNvSpPr>
            <a:spLocks noGrp="1"/>
          </p:cNvSpPr>
          <p:nvPr/>
        </p:nvSpPr>
        <p:spPr>
          <a:xfrm>
            <a:off x="628650" y="91344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DR008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B51E5CC-304C-4343-8A64-22198978B3B8}"/>
              </a:ext>
            </a:extLst>
          </p:cNvPr>
          <p:cNvSpPr>
            <a:spLocks noGrp="1"/>
          </p:cNvSpPr>
          <p:nvPr/>
        </p:nvSpPr>
        <p:spPr>
          <a:xfrm>
            <a:off x="1295400" y="91344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Conception du Tubage (Casing Design)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63CAED6-D5A5-476D-9B25-9C52DAB5BBEB}"/>
              </a:ext>
            </a:extLst>
          </p:cNvPr>
          <p:cNvSpPr>
            <a:spLocks noGrp="1"/>
          </p:cNvSpPr>
          <p:nvPr/>
        </p:nvSpPr>
        <p:spPr>
          <a:xfrm>
            <a:off x="3457575" y="91344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158</a:t>
            </a:r>
          </a:p>
        </p:txBody>
      </p:sp>
      <p:sp>
        <p:nvSpPr>
          <p:cNvPr id="63" name="idx-accent-7-14">
            <a:extLst>
              <a:ext uri="{FF2B5EF4-FFF2-40B4-BE49-F238E27FC236}">
                <a16:creationId xmlns:a16="http://schemas.microsoft.com/office/drawing/2014/main" id="{316EF2A2-EE0A-419F-81E0-03EC5F627331}"/>
              </a:ext>
            </a:extLst>
          </p:cNvPr>
          <p:cNvSpPr>
            <a:spLocks noGrp="1"/>
          </p:cNvSpPr>
          <p:nvPr/>
        </p:nvSpPr>
        <p:spPr>
          <a:xfrm>
            <a:off x="3829050" y="199072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C30217A-AAE4-44D8-BCCC-06BB18D3CE64}"/>
              </a:ext>
            </a:extLst>
          </p:cNvPr>
          <p:cNvSpPr>
            <a:spLocks noGrp="1"/>
          </p:cNvSpPr>
          <p:nvPr/>
        </p:nvSpPr>
        <p:spPr>
          <a:xfrm>
            <a:off x="4000500" y="19526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DR009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0F2D0FE-722C-4E3E-9D33-503A8FC8EFC7}"/>
              </a:ext>
            </a:extLst>
          </p:cNvPr>
          <p:cNvSpPr>
            <a:spLocks noGrp="1"/>
          </p:cNvSpPr>
          <p:nvPr/>
        </p:nvSpPr>
        <p:spPr>
          <a:xfrm>
            <a:off x="4667250" y="19526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Opérations de Cimentation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2C20D6E-9A21-4A0F-B079-E610B7290E55}"/>
              </a:ext>
            </a:extLst>
          </p:cNvPr>
          <p:cNvSpPr>
            <a:spLocks noGrp="1"/>
          </p:cNvSpPr>
          <p:nvPr/>
        </p:nvSpPr>
        <p:spPr>
          <a:xfrm>
            <a:off x="6829425" y="19526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161</a:t>
            </a:r>
          </a:p>
        </p:txBody>
      </p:sp>
      <p:sp>
        <p:nvSpPr>
          <p:cNvPr id="67" name="idx-accent-7-15">
            <a:extLst>
              <a:ext uri="{FF2B5EF4-FFF2-40B4-BE49-F238E27FC236}">
                <a16:creationId xmlns:a16="http://schemas.microsoft.com/office/drawing/2014/main" id="{C9F56D4E-6E60-4756-AFA9-0A9794599D84}"/>
              </a:ext>
            </a:extLst>
          </p:cNvPr>
          <p:cNvSpPr>
            <a:spLocks noGrp="1"/>
          </p:cNvSpPr>
          <p:nvPr/>
        </p:nvSpPr>
        <p:spPr>
          <a:xfrm>
            <a:off x="3829050" y="254317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F7EDA36-FE92-499B-A39D-38528A6BCC06}"/>
              </a:ext>
            </a:extLst>
          </p:cNvPr>
          <p:cNvSpPr>
            <a:spLocks noGrp="1"/>
          </p:cNvSpPr>
          <p:nvPr/>
        </p:nvSpPr>
        <p:spPr>
          <a:xfrm>
            <a:off x="4000500" y="25050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DR010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7B36277-9873-49DC-99B6-C9C17AA6E414}"/>
              </a:ext>
            </a:extLst>
          </p:cNvPr>
          <p:cNvSpPr>
            <a:spLocks noGrp="1"/>
          </p:cNvSpPr>
          <p:nvPr/>
        </p:nvSpPr>
        <p:spPr>
          <a:xfrm>
            <a:off x="4667250" y="25050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Forage Directionnel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0F2DC80-F5C2-4A5E-9A90-2BAB0DF8B295}"/>
              </a:ext>
            </a:extLst>
          </p:cNvPr>
          <p:cNvSpPr>
            <a:spLocks noGrp="1"/>
          </p:cNvSpPr>
          <p:nvPr/>
        </p:nvSpPr>
        <p:spPr>
          <a:xfrm>
            <a:off x="6829425" y="25050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165</a:t>
            </a:r>
          </a:p>
        </p:txBody>
      </p:sp>
      <p:sp>
        <p:nvSpPr>
          <p:cNvPr id="71" name="idx-accent-7-16">
            <a:extLst>
              <a:ext uri="{FF2B5EF4-FFF2-40B4-BE49-F238E27FC236}">
                <a16:creationId xmlns:a16="http://schemas.microsoft.com/office/drawing/2014/main" id="{1BA98195-BBE0-44E6-A89B-CDEC9C8A7D6A}"/>
              </a:ext>
            </a:extLst>
          </p:cNvPr>
          <p:cNvSpPr>
            <a:spLocks noGrp="1"/>
          </p:cNvSpPr>
          <p:nvPr/>
        </p:nvSpPr>
        <p:spPr>
          <a:xfrm>
            <a:off x="3829050" y="309562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BAC81DD-ACEF-4FD9-813D-230E029308B5}"/>
              </a:ext>
            </a:extLst>
          </p:cNvPr>
          <p:cNvSpPr>
            <a:spLocks noGrp="1"/>
          </p:cNvSpPr>
          <p:nvPr/>
        </p:nvSpPr>
        <p:spPr>
          <a:xfrm>
            <a:off x="4000500" y="30575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DR011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7FE5A77-77F7-4D28-A8E3-05BCCEEFC35B}"/>
              </a:ext>
            </a:extLst>
          </p:cNvPr>
          <p:cNvSpPr>
            <a:spLocks noGrp="1"/>
          </p:cNvSpPr>
          <p:nvPr/>
        </p:nvSpPr>
        <p:spPr>
          <a:xfrm>
            <a:off x="4667250" y="30575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Construction de Puits : Ingénierie de Forage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0B41AEB-FC1F-457C-B90F-E32D490D1CAD}"/>
              </a:ext>
            </a:extLst>
          </p:cNvPr>
          <p:cNvSpPr>
            <a:spLocks noGrp="1"/>
          </p:cNvSpPr>
          <p:nvPr/>
        </p:nvSpPr>
        <p:spPr>
          <a:xfrm>
            <a:off x="6829425" y="30575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167</a:t>
            </a:r>
          </a:p>
        </p:txBody>
      </p:sp>
      <p:sp>
        <p:nvSpPr>
          <p:cNvPr id="75" name="idx-accent-7-17">
            <a:extLst>
              <a:ext uri="{FF2B5EF4-FFF2-40B4-BE49-F238E27FC236}">
                <a16:creationId xmlns:a16="http://schemas.microsoft.com/office/drawing/2014/main" id="{4CABFDC9-2B23-402E-8450-100A317D59F4}"/>
              </a:ext>
            </a:extLst>
          </p:cNvPr>
          <p:cNvSpPr>
            <a:spLocks noGrp="1"/>
          </p:cNvSpPr>
          <p:nvPr/>
        </p:nvSpPr>
        <p:spPr>
          <a:xfrm>
            <a:off x="3829050" y="364807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E5204C0-7331-4977-AEDE-4F73350CC152}"/>
              </a:ext>
            </a:extLst>
          </p:cNvPr>
          <p:cNvSpPr>
            <a:spLocks noGrp="1"/>
          </p:cNvSpPr>
          <p:nvPr/>
        </p:nvSpPr>
        <p:spPr>
          <a:xfrm>
            <a:off x="4000500" y="36099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DR012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FBCA4BD-E09E-4E3E-A7B3-4887D8345CAC}"/>
              </a:ext>
            </a:extLst>
          </p:cNvPr>
          <p:cNvSpPr>
            <a:spLocks noGrp="1"/>
          </p:cNvSpPr>
          <p:nvPr/>
        </p:nvSpPr>
        <p:spPr>
          <a:xfrm>
            <a:off x="4667250" y="36099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Prévention des Coincements, Nettoyage du Puits et Opérations de Repêchage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D87E2A5-CA4E-4D6F-9D7E-5B56C0018B95}"/>
              </a:ext>
            </a:extLst>
          </p:cNvPr>
          <p:cNvSpPr>
            <a:spLocks noGrp="1"/>
          </p:cNvSpPr>
          <p:nvPr/>
        </p:nvSpPr>
        <p:spPr>
          <a:xfrm>
            <a:off x="6829425" y="36099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170</a:t>
            </a:r>
          </a:p>
        </p:txBody>
      </p:sp>
      <p:sp>
        <p:nvSpPr>
          <p:cNvPr id="79" name="idx-accent-7-18">
            <a:extLst>
              <a:ext uri="{FF2B5EF4-FFF2-40B4-BE49-F238E27FC236}">
                <a16:creationId xmlns:a16="http://schemas.microsoft.com/office/drawing/2014/main" id="{77D2D466-4543-45AF-9160-A88A21F66ED3}"/>
              </a:ext>
            </a:extLst>
          </p:cNvPr>
          <p:cNvSpPr>
            <a:spLocks noGrp="1"/>
          </p:cNvSpPr>
          <p:nvPr/>
        </p:nvSpPr>
        <p:spPr>
          <a:xfrm>
            <a:off x="3829050" y="420052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8B888CC-1F10-4244-84F8-50237F3E81BD}"/>
              </a:ext>
            </a:extLst>
          </p:cNvPr>
          <p:cNvSpPr>
            <a:spLocks noGrp="1"/>
          </p:cNvSpPr>
          <p:nvPr/>
        </p:nvSpPr>
        <p:spPr>
          <a:xfrm>
            <a:off x="4000500" y="41624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DR013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6BB6598-81F6-467C-AF3F-70E1BECCBCD0}"/>
              </a:ext>
            </a:extLst>
          </p:cNvPr>
          <p:cNvSpPr>
            <a:spLocks noGrp="1"/>
          </p:cNvSpPr>
          <p:nvPr/>
        </p:nvSpPr>
        <p:spPr>
          <a:xfrm>
            <a:off x="4667250" y="41624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Géomecanique pour les Foreurs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834BE79-C5D0-48E3-8D83-EE2960E9E069}"/>
              </a:ext>
            </a:extLst>
          </p:cNvPr>
          <p:cNvSpPr>
            <a:spLocks noGrp="1"/>
          </p:cNvSpPr>
          <p:nvPr/>
        </p:nvSpPr>
        <p:spPr>
          <a:xfrm>
            <a:off x="6829425" y="41624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172</a:t>
            </a:r>
          </a:p>
        </p:txBody>
      </p:sp>
      <p:sp>
        <p:nvSpPr>
          <p:cNvPr id="83" name="idx-accent-7-19">
            <a:extLst>
              <a:ext uri="{FF2B5EF4-FFF2-40B4-BE49-F238E27FC236}">
                <a16:creationId xmlns:a16="http://schemas.microsoft.com/office/drawing/2014/main" id="{D185307C-215A-44F6-83FE-81DE8B907BE3}"/>
              </a:ext>
            </a:extLst>
          </p:cNvPr>
          <p:cNvSpPr>
            <a:spLocks noGrp="1"/>
          </p:cNvSpPr>
          <p:nvPr/>
        </p:nvSpPr>
        <p:spPr>
          <a:xfrm>
            <a:off x="3829050" y="475297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EC20506-2B28-4006-BDEF-F1A79AEA0943}"/>
              </a:ext>
            </a:extLst>
          </p:cNvPr>
          <p:cNvSpPr>
            <a:spLocks noGrp="1"/>
          </p:cNvSpPr>
          <p:nvPr/>
        </p:nvSpPr>
        <p:spPr>
          <a:xfrm>
            <a:off x="4000500" y="47148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DR014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4D70F14-0858-4F6F-A16D-9484023A4953}"/>
              </a:ext>
            </a:extLst>
          </p:cNvPr>
          <p:cNvSpPr>
            <a:spLocks noGrp="1"/>
          </p:cNvSpPr>
          <p:nvPr/>
        </p:nvSpPr>
        <p:spPr>
          <a:xfrm>
            <a:off x="4667250" y="47148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Technologies de Carottage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E112EA5-4483-48D1-8427-F6FC0068B66D}"/>
              </a:ext>
            </a:extLst>
          </p:cNvPr>
          <p:cNvSpPr>
            <a:spLocks noGrp="1"/>
          </p:cNvSpPr>
          <p:nvPr/>
        </p:nvSpPr>
        <p:spPr>
          <a:xfrm>
            <a:off x="6829425" y="47148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175</a:t>
            </a:r>
          </a:p>
        </p:txBody>
      </p:sp>
      <p:sp>
        <p:nvSpPr>
          <p:cNvPr id="87" name="idx-accent-7-20">
            <a:extLst>
              <a:ext uri="{FF2B5EF4-FFF2-40B4-BE49-F238E27FC236}">
                <a16:creationId xmlns:a16="http://schemas.microsoft.com/office/drawing/2014/main" id="{2B6CE041-22FA-4A9B-A7FF-E0B514E07623}"/>
              </a:ext>
            </a:extLst>
          </p:cNvPr>
          <p:cNvSpPr>
            <a:spLocks noGrp="1"/>
          </p:cNvSpPr>
          <p:nvPr/>
        </p:nvSpPr>
        <p:spPr>
          <a:xfrm>
            <a:off x="3829050" y="530542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7CE8379-537C-4EF7-9347-A38F5F0A3231}"/>
              </a:ext>
            </a:extLst>
          </p:cNvPr>
          <p:cNvSpPr>
            <a:spLocks noGrp="1"/>
          </p:cNvSpPr>
          <p:nvPr/>
        </p:nvSpPr>
        <p:spPr>
          <a:xfrm>
            <a:off x="4000500" y="52673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DR015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C7FFC29-562B-477A-8A6D-97C30C1BFAD4}"/>
              </a:ext>
            </a:extLst>
          </p:cNvPr>
          <p:cNvSpPr>
            <a:spLocks noGrp="1"/>
          </p:cNvSpPr>
          <p:nvPr/>
        </p:nvSpPr>
        <p:spPr>
          <a:xfrm>
            <a:off x="4667250" y="52673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Ingénierie des Puits en Eaux Profondes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82CD9C7-503C-4F42-9A98-2FC8791A77C7}"/>
              </a:ext>
            </a:extLst>
          </p:cNvPr>
          <p:cNvSpPr>
            <a:spLocks noGrp="1"/>
          </p:cNvSpPr>
          <p:nvPr/>
        </p:nvSpPr>
        <p:spPr>
          <a:xfrm>
            <a:off x="6829425" y="52673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177</a:t>
            </a:r>
          </a:p>
        </p:txBody>
      </p:sp>
      <p:sp>
        <p:nvSpPr>
          <p:cNvPr id="91" name="idx-accent-7-21">
            <a:extLst>
              <a:ext uri="{FF2B5EF4-FFF2-40B4-BE49-F238E27FC236}">
                <a16:creationId xmlns:a16="http://schemas.microsoft.com/office/drawing/2014/main" id="{ED0AC1A4-8632-43A8-A7C5-DF11FC2054E0}"/>
              </a:ext>
            </a:extLst>
          </p:cNvPr>
          <p:cNvSpPr>
            <a:spLocks noGrp="1"/>
          </p:cNvSpPr>
          <p:nvPr/>
        </p:nvSpPr>
        <p:spPr>
          <a:xfrm>
            <a:off x="3829050" y="585787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B7E2767-5381-4D67-A2B1-745EA64F6DF8}"/>
              </a:ext>
            </a:extLst>
          </p:cNvPr>
          <p:cNvSpPr>
            <a:spLocks noGrp="1"/>
          </p:cNvSpPr>
          <p:nvPr/>
        </p:nvSpPr>
        <p:spPr>
          <a:xfrm>
            <a:off x="4000500" y="58197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DR016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5771A85-2ED2-4799-B102-5C636B71CCAE}"/>
              </a:ext>
            </a:extLst>
          </p:cNvPr>
          <p:cNvSpPr>
            <a:spLocks noGrp="1"/>
          </p:cNvSpPr>
          <p:nvPr/>
        </p:nvSpPr>
        <p:spPr>
          <a:xfrm>
            <a:off x="4667250" y="58197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Ingénierie et Opérations de Forage HPHT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E3AC88E-1AE1-4C00-8184-30C39BF1B950}"/>
              </a:ext>
            </a:extLst>
          </p:cNvPr>
          <p:cNvSpPr>
            <a:spLocks noGrp="1"/>
          </p:cNvSpPr>
          <p:nvPr/>
        </p:nvSpPr>
        <p:spPr>
          <a:xfrm>
            <a:off x="6829425" y="58197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179</a:t>
            </a:r>
          </a:p>
        </p:txBody>
      </p:sp>
      <p:sp>
        <p:nvSpPr>
          <p:cNvPr id="95" name="idx-accent-7-22">
            <a:extLst>
              <a:ext uri="{FF2B5EF4-FFF2-40B4-BE49-F238E27FC236}">
                <a16:creationId xmlns:a16="http://schemas.microsoft.com/office/drawing/2014/main" id="{D993A315-E8E9-4F45-9D4D-E53FB3433BA0}"/>
              </a:ext>
            </a:extLst>
          </p:cNvPr>
          <p:cNvSpPr>
            <a:spLocks noGrp="1"/>
          </p:cNvSpPr>
          <p:nvPr/>
        </p:nvSpPr>
        <p:spPr>
          <a:xfrm>
            <a:off x="3829050" y="6410325"/>
            <a:ext cx="47625" cy="400050"/>
          </a:xfrm>
          <a:prstGeom prst="rect">
            <a:avLst/>
          </a:prstGeom>
          <a:solidFill>
            <a:srgbClr val="A33E4A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638D0E3-869F-453A-8151-96F70FE39CFE}"/>
              </a:ext>
            </a:extLst>
          </p:cNvPr>
          <p:cNvSpPr>
            <a:spLocks noGrp="1"/>
          </p:cNvSpPr>
          <p:nvPr/>
        </p:nvSpPr>
        <p:spPr>
          <a:xfrm>
            <a:off x="4000500" y="63722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A33E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33E4A"/>
                </a:solidFill>
                <a:latin typeface="Aptos"/>
                <a:ea typeface="Aptos"/>
                <a:cs typeface="Aptos"/>
              </a:rPr>
              <a:t>DR017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92B7798-6C5A-418A-BA66-AAD7199A7136}"/>
              </a:ext>
            </a:extLst>
          </p:cNvPr>
          <p:cNvSpPr>
            <a:spLocks noGrp="1"/>
          </p:cNvSpPr>
          <p:nvPr/>
        </p:nvSpPr>
        <p:spPr>
          <a:xfrm>
            <a:off x="4667250" y="63722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Gestion de l’Intégrité du Puits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2F8884B-2F07-4041-9C50-B875E091B931}"/>
              </a:ext>
            </a:extLst>
          </p:cNvPr>
          <p:cNvSpPr>
            <a:spLocks noGrp="1"/>
          </p:cNvSpPr>
          <p:nvPr/>
        </p:nvSpPr>
        <p:spPr>
          <a:xfrm>
            <a:off x="6829425" y="63722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182</a:t>
            </a:r>
          </a:p>
        </p:txBody>
      </p:sp>
      <p:sp>
        <p:nvSpPr>
          <p:cNvPr id="99" name="idx-accent-7-23">
            <a:extLst>
              <a:ext uri="{FF2B5EF4-FFF2-40B4-BE49-F238E27FC236}">
                <a16:creationId xmlns:a16="http://schemas.microsoft.com/office/drawing/2014/main" id="{401B0B9A-13FB-44DC-83FB-01D796A12C97}"/>
              </a:ext>
            </a:extLst>
          </p:cNvPr>
          <p:cNvSpPr>
            <a:spLocks noGrp="1"/>
          </p:cNvSpPr>
          <p:nvPr/>
        </p:nvSpPr>
        <p:spPr>
          <a:xfrm>
            <a:off x="3829050" y="6962775"/>
            <a:ext cx="47625" cy="400050"/>
          </a:xfrm>
          <a:prstGeom prst="rect">
            <a:avLst/>
          </a:prstGeom>
          <a:solidFill>
            <a:srgbClr val="F4A261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4FDED3A-EAF3-4F02-96C0-1A93A498C1A0}"/>
              </a:ext>
            </a:extLst>
          </p:cNvPr>
          <p:cNvSpPr>
            <a:spLocks noGrp="1"/>
          </p:cNvSpPr>
          <p:nvPr/>
        </p:nvSpPr>
        <p:spPr>
          <a:xfrm>
            <a:off x="4000500" y="69246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F4A26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4A261"/>
                </a:solidFill>
                <a:latin typeface="Aptos"/>
                <a:ea typeface="Aptos"/>
                <a:cs typeface="Aptos"/>
              </a:rPr>
              <a:t>SC-GEO21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7D54CF2-1EBE-421E-B416-85BDC5D380C5}"/>
              </a:ext>
            </a:extLst>
          </p:cNvPr>
          <p:cNvSpPr>
            <a:spLocks noGrp="1"/>
          </p:cNvSpPr>
          <p:nvPr/>
        </p:nvSpPr>
        <p:spPr>
          <a:xfrm>
            <a:off x="4667250" y="69246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Cours de Géophysique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3B8B1F2-009E-4518-A688-A0B6F459F9BC}"/>
              </a:ext>
            </a:extLst>
          </p:cNvPr>
          <p:cNvSpPr>
            <a:spLocks noGrp="1"/>
          </p:cNvSpPr>
          <p:nvPr/>
        </p:nvSpPr>
        <p:spPr>
          <a:xfrm>
            <a:off x="6829425" y="69246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185</a:t>
            </a:r>
          </a:p>
        </p:txBody>
      </p:sp>
      <p:sp>
        <p:nvSpPr>
          <p:cNvPr id="103" name="idx-accent-7-24">
            <a:extLst>
              <a:ext uri="{FF2B5EF4-FFF2-40B4-BE49-F238E27FC236}">
                <a16:creationId xmlns:a16="http://schemas.microsoft.com/office/drawing/2014/main" id="{60005FA5-9D9D-40AB-84FF-AD042C0F5CF3}"/>
              </a:ext>
            </a:extLst>
          </p:cNvPr>
          <p:cNvSpPr>
            <a:spLocks noGrp="1"/>
          </p:cNvSpPr>
          <p:nvPr/>
        </p:nvSpPr>
        <p:spPr>
          <a:xfrm>
            <a:off x="3829050" y="7515225"/>
            <a:ext cx="47625" cy="400050"/>
          </a:xfrm>
          <a:prstGeom prst="rect">
            <a:avLst/>
          </a:prstGeom>
          <a:solidFill>
            <a:srgbClr val="F4A261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6E93C0F-AFB9-4585-A6D0-5AF66854FD03}"/>
              </a:ext>
            </a:extLst>
          </p:cNvPr>
          <p:cNvSpPr>
            <a:spLocks noGrp="1"/>
          </p:cNvSpPr>
          <p:nvPr/>
        </p:nvSpPr>
        <p:spPr>
          <a:xfrm>
            <a:off x="4000500" y="74771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F4A26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4A261"/>
                </a:solidFill>
                <a:latin typeface="Aptos"/>
                <a:ea typeface="Aptos"/>
                <a:cs typeface="Aptos"/>
              </a:rPr>
              <a:t>SC-PR1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D12667C-656A-40D3-AA34-DCFA69C87420}"/>
              </a:ext>
            </a:extLst>
          </p:cNvPr>
          <p:cNvSpPr>
            <a:spLocks noGrp="1"/>
          </p:cNvSpPr>
          <p:nvPr/>
        </p:nvSpPr>
        <p:spPr>
          <a:xfrm>
            <a:off x="4667250" y="74771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Modélisation Intégrée de la Production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D5D380B-CF82-4919-87E9-3D3AE664F0AC}"/>
              </a:ext>
            </a:extLst>
          </p:cNvPr>
          <p:cNvSpPr>
            <a:spLocks noGrp="1"/>
          </p:cNvSpPr>
          <p:nvPr/>
        </p:nvSpPr>
        <p:spPr>
          <a:xfrm>
            <a:off x="6829425" y="74771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187</a:t>
            </a:r>
          </a:p>
        </p:txBody>
      </p:sp>
      <p:sp>
        <p:nvSpPr>
          <p:cNvPr id="107" name="idx-accent-7-25">
            <a:extLst>
              <a:ext uri="{FF2B5EF4-FFF2-40B4-BE49-F238E27FC236}">
                <a16:creationId xmlns:a16="http://schemas.microsoft.com/office/drawing/2014/main" id="{47477841-321A-42D4-B27E-577BC10F170E}"/>
              </a:ext>
            </a:extLst>
          </p:cNvPr>
          <p:cNvSpPr>
            <a:spLocks noGrp="1"/>
          </p:cNvSpPr>
          <p:nvPr/>
        </p:nvSpPr>
        <p:spPr>
          <a:xfrm>
            <a:off x="3829050" y="8067675"/>
            <a:ext cx="47625" cy="400050"/>
          </a:xfrm>
          <a:prstGeom prst="rect">
            <a:avLst/>
          </a:prstGeom>
          <a:solidFill>
            <a:srgbClr val="F4A261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6110688-2D8C-47BC-8829-5FD406BB363A}"/>
              </a:ext>
            </a:extLst>
          </p:cNvPr>
          <p:cNvSpPr>
            <a:spLocks noGrp="1"/>
          </p:cNvSpPr>
          <p:nvPr/>
        </p:nvSpPr>
        <p:spPr>
          <a:xfrm>
            <a:off x="4000500" y="80295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F4A26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4A261"/>
                </a:solidFill>
                <a:latin typeface="Aptos"/>
                <a:ea typeface="Aptos"/>
                <a:cs typeface="Aptos"/>
              </a:rPr>
              <a:t>SC-DR1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0E59D40-AF56-4DAF-9EC5-7A78CF921083}"/>
              </a:ext>
            </a:extLst>
          </p:cNvPr>
          <p:cNvSpPr>
            <a:spLocks noGrp="1"/>
          </p:cNvSpPr>
          <p:nvPr/>
        </p:nvSpPr>
        <p:spPr>
          <a:xfrm>
            <a:off x="4667250" y="80295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Formation en Forage et Ingenierie de Puits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64720BA-9750-4F1E-9990-EE5C7F75DC5E}"/>
              </a:ext>
            </a:extLst>
          </p:cNvPr>
          <p:cNvSpPr>
            <a:spLocks noGrp="1"/>
          </p:cNvSpPr>
          <p:nvPr/>
        </p:nvSpPr>
        <p:spPr>
          <a:xfrm>
            <a:off x="6829425" y="80295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190</a:t>
            </a:r>
          </a:p>
        </p:txBody>
      </p:sp>
      <p:sp>
        <p:nvSpPr>
          <p:cNvPr id="111" name="idx-accent-7-26">
            <a:extLst>
              <a:ext uri="{FF2B5EF4-FFF2-40B4-BE49-F238E27FC236}">
                <a16:creationId xmlns:a16="http://schemas.microsoft.com/office/drawing/2014/main" id="{DC43FFE3-E706-4AFA-95B6-31C320DDBA76}"/>
              </a:ext>
            </a:extLst>
          </p:cNvPr>
          <p:cNvSpPr>
            <a:spLocks noGrp="1"/>
          </p:cNvSpPr>
          <p:nvPr/>
        </p:nvSpPr>
        <p:spPr>
          <a:xfrm>
            <a:off x="3829050" y="8620125"/>
            <a:ext cx="47625" cy="400050"/>
          </a:xfrm>
          <a:prstGeom prst="rect">
            <a:avLst/>
          </a:prstGeom>
          <a:solidFill>
            <a:srgbClr val="3A5A4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96805F0-DC77-485B-9D51-D80BA4A8EAEF}"/>
              </a:ext>
            </a:extLst>
          </p:cNvPr>
          <p:cNvSpPr>
            <a:spLocks noGrp="1"/>
          </p:cNvSpPr>
          <p:nvPr/>
        </p:nvSpPr>
        <p:spPr>
          <a:xfrm>
            <a:off x="4000500" y="85820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A5A4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A5A40"/>
                </a:solidFill>
                <a:latin typeface="Aptos"/>
                <a:ea typeface="Aptos"/>
                <a:cs typeface="Aptos"/>
              </a:rPr>
              <a:t>MD01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48259738-2A3E-443B-B516-5ED89B26F46C}"/>
              </a:ext>
            </a:extLst>
          </p:cNvPr>
          <p:cNvSpPr>
            <a:spLocks noGrp="1"/>
          </p:cNvSpPr>
          <p:nvPr/>
        </p:nvSpPr>
        <p:spPr>
          <a:xfrm>
            <a:off x="4667250" y="858202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Caractérisation de Réservoir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0FAC2AC-ED60-4D35-9B25-0E14FA5ADC6B}"/>
              </a:ext>
            </a:extLst>
          </p:cNvPr>
          <p:cNvSpPr>
            <a:spLocks noGrp="1"/>
          </p:cNvSpPr>
          <p:nvPr/>
        </p:nvSpPr>
        <p:spPr>
          <a:xfrm>
            <a:off x="6829425" y="858202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193</a:t>
            </a:r>
          </a:p>
        </p:txBody>
      </p:sp>
      <p:sp>
        <p:nvSpPr>
          <p:cNvPr id="115" name="idx-accent-7-27">
            <a:extLst>
              <a:ext uri="{FF2B5EF4-FFF2-40B4-BE49-F238E27FC236}">
                <a16:creationId xmlns:a16="http://schemas.microsoft.com/office/drawing/2014/main" id="{0F7C6D10-DFD6-429C-960C-31BE8DB3FC05}"/>
              </a:ext>
            </a:extLst>
          </p:cNvPr>
          <p:cNvSpPr>
            <a:spLocks noGrp="1"/>
          </p:cNvSpPr>
          <p:nvPr/>
        </p:nvSpPr>
        <p:spPr>
          <a:xfrm>
            <a:off x="3829050" y="9172575"/>
            <a:ext cx="47625" cy="400050"/>
          </a:xfrm>
          <a:prstGeom prst="rect">
            <a:avLst/>
          </a:prstGeom>
          <a:solidFill>
            <a:srgbClr val="3A5A40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4EF9356-C170-4E48-9AAA-1CC906EBCE8F}"/>
              </a:ext>
            </a:extLst>
          </p:cNvPr>
          <p:cNvSpPr>
            <a:spLocks noGrp="1"/>
          </p:cNvSpPr>
          <p:nvPr/>
        </p:nvSpPr>
        <p:spPr>
          <a:xfrm>
            <a:off x="4000500" y="91344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3A5A4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A5A40"/>
                </a:solidFill>
                <a:latin typeface="Aptos"/>
                <a:ea typeface="Aptos"/>
                <a:cs typeface="Aptos"/>
              </a:rPr>
              <a:t>MD02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CEEECAB-FBB2-482B-961F-E574C304419E}"/>
              </a:ext>
            </a:extLst>
          </p:cNvPr>
          <p:cNvSpPr>
            <a:spLocks noGrp="1"/>
          </p:cNvSpPr>
          <p:nvPr/>
        </p:nvSpPr>
        <p:spPr>
          <a:xfrm>
            <a:off x="4667250" y="9134475"/>
            <a:ext cx="2143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63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163" b="0">
                <a:solidFill>
                  <a:srgbClr val="102A43"/>
                </a:solidFill>
                <a:latin typeface="Aptos"/>
                <a:ea typeface="Aptos"/>
                <a:cs typeface="Aptos"/>
              </a:rPr>
              <a:t>Plan de Développement du Champ Pétrolier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EBF8051-4DEC-46C2-9CF6-7EF371C91DF5}"/>
              </a:ext>
            </a:extLst>
          </p:cNvPr>
          <p:cNvSpPr>
            <a:spLocks noGrp="1"/>
          </p:cNvSpPr>
          <p:nvPr/>
        </p:nvSpPr>
        <p:spPr>
          <a:xfrm>
            <a:off x="6829425" y="9134475"/>
            <a:ext cx="285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125" b="1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486581"/>
                </a:solidFill>
                <a:latin typeface="Aptos"/>
                <a:ea typeface="Aptos"/>
                <a:cs typeface="Aptos"/>
              </a:rPr>
              <a:t>195</a:t>
            </a:r>
          </a:p>
        </p:txBody>
      </p:sp>
    </p:spTree>
    <p:extLst>
      <p:ext uri="{BB962C8B-B14F-4D97-AF65-F5344CB8AC3E}">
        <p14:creationId xmlns:p14="http://schemas.microsoft.com/office/powerpoint/2010/main" val="1872085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ccent-8">
            <a:extLst>
              <a:ext uri="{FF2B5EF4-FFF2-40B4-BE49-F238E27FC236}">
                <a16:creationId xmlns:a16="http://schemas.microsoft.com/office/drawing/2014/main" id="{5FEBF576-7915-44DF-AA6B-A69AFA7038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10696575"/>
          </a:xfrm>
          <a:prstGeom prst="rect">
            <a:avLst/>
          </a:prstGeom>
          <a:solidFill>
            <a:srgbClr val="1F8A89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" name="wordmark-8">
            <a:extLst>
              <a:ext uri="{FF2B5EF4-FFF2-40B4-BE49-F238E27FC236}">
                <a16:creationId xmlns:a16="http://schemas.microsoft.com/office/drawing/2014/main" id="{E36D9359-1DF8-48C7-82D4-10894A2B2785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002060"/>
                </a:solidFill>
                <a:latin typeface="Aptos"/>
                <a:ea typeface="Aptos"/>
                <a:cs typeface="Aptos"/>
              </a:defRPr>
            </a:pPr>
            <a:r>
              <a:rPr lang="fr-FR" sz="1125" b="1" dirty="0">
                <a:solidFill>
                  <a:srgbClr val="0070C0"/>
                </a:solidFill>
                <a:latin typeface="Aptos"/>
                <a:ea typeface="Aptos"/>
                <a:cs typeface="Aptos"/>
              </a:rPr>
              <a:t>SADY GROUP &amp; GEOSIGMOID</a:t>
            </a:r>
          </a:p>
        </p:txBody>
      </p:sp>
      <p:sp>
        <p:nvSpPr>
          <p:cNvPr id="3" name="footer-line-8">
            <a:extLst>
              <a:ext uri="{FF2B5EF4-FFF2-40B4-BE49-F238E27FC236}">
                <a16:creationId xmlns:a16="http://schemas.microsoft.com/office/drawing/2014/main" id="{AEC11B03-6A8C-4610-B2E9-35D7DFD82E0D}"/>
              </a:ext>
            </a:extLst>
          </p:cNvPr>
          <p:cNvSpPr>
            <a:spLocks noGrp="1"/>
          </p:cNvSpPr>
          <p:nvPr/>
        </p:nvSpPr>
        <p:spPr>
          <a:xfrm>
            <a:off x="457200" y="10201275"/>
            <a:ext cx="6648450" cy="9525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website-8">
            <a:extLst>
              <a:ext uri="{FF2B5EF4-FFF2-40B4-BE49-F238E27FC236}">
                <a16:creationId xmlns:a16="http://schemas.microsoft.com/office/drawing/2014/main" id="{F5D81FBF-10E7-43C6-9D0D-5D5E6AA12D80}"/>
              </a:ext>
            </a:extLst>
          </p:cNvPr>
          <p:cNvSpPr>
            <a:spLocks noGrp="1"/>
          </p:cNvSpPr>
          <p:nvPr/>
        </p:nvSpPr>
        <p:spPr>
          <a:xfrm>
            <a:off x="457200" y="10315575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0">
                <a:solidFill>
                  <a:srgbClr val="486581"/>
                </a:solidFill>
                <a:latin typeface="Aptos"/>
                <a:ea typeface="Aptos"/>
                <a:cs typeface="Aptos"/>
              </a:defRPr>
            </a:pPr>
            <a:r>
              <a:rPr lang="fr-FR" sz="975" b="1" dirty="0" err="1">
                <a:solidFill>
                  <a:srgbClr val="0070C0"/>
                </a:solidFill>
                <a:latin typeface="Aptos"/>
                <a:ea typeface="Aptos"/>
                <a:cs typeface="Aptos"/>
              </a:rPr>
              <a:t>www.sady-group.com</a:t>
            </a:r>
            <a:endParaRPr lang="fr-FR" sz="975" b="1" dirty="0">
              <a:solidFill>
                <a:srgbClr val="0070C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page-8">
            <a:extLst>
              <a:ext uri="{FF2B5EF4-FFF2-40B4-BE49-F238E27FC236}">
                <a16:creationId xmlns:a16="http://schemas.microsoft.com/office/drawing/2014/main" id="{DE07EF74-0FAF-4D4F-B4CA-0AB86ED9D0AD}"/>
              </a:ext>
            </a:extLst>
          </p:cNvPr>
          <p:cNvSpPr>
            <a:spLocks noGrp="1"/>
          </p:cNvSpPr>
          <p:nvPr/>
        </p:nvSpPr>
        <p:spPr>
          <a:xfrm>
            <a:off x="6572250" y="10315575"/>
            <a:ext cx="5334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1F8A89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F8A89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E5C7E0-4178-4940-ADE5-7B3BA99E8126}"/>
              </a:ext>
            </a:extLst>
          </p:cNvPr>
          <p:cNvSpPr>
            <a:spLocks noGrp="1"/>
          </p:cNvSpPr>
          <p:nvPr/>
        </p:nvSpPr>
        <p:spPr>
          <a:xfrm>
            <a:off x="457200" y="857250"/>
            <a:ext cx="657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2775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dirty="0">
                <a:solidFill>
                  <a:srgbClr val="0070C0"/>
                </a:solidFill>
                <a:latin typeface="Aptos Display"/>
                <a:ea typeface="Aptos Display"/>
                <a:cs typeface="Aptos Display"/>
              </a:rPr>
              <a:t>Formats, admissions et conditions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1C6573-13E1-45F0-8F96-8B9C5F4E5FC9}"/>
              </a:ext>
            </a:extLst>
          </p:cNvPr>
          <p:cNvSpPr>
            <a:spLocks noGrp="1"/>
          </p:cNvSpPr>
          <p:nvPr/>
        </p:nvSpPr>
        <p:spPr>
          <a:xfrm>
            <a:off x="457200" y="22669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F8A89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8A89"/>
                </a:solidFill>
                <a:latin typeface="Aptos"/>
                <a:ea typeface="Aptos"/>
                <a:cs typeface="Aptos"/>
              </a:rPr>
              <a:t>UNE ORGANISATION FLEXIBLE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B35584-CB94-4ED5-BFE0-3E5E583A6837}"/>
              </a:ext>
            </a:extLst>
          </p:cNvPr>
          <p:cNvSpPr>
            <a:spLocks noGrp="1"/>
          </p:cNvSpPr>
          <p:nvPr/>
        </p:nvSpPr>
        <p:spPr>
          <a:xfrm>
            <a:off x="457200" y="2819400"/>
            <a:ext cx="2952750" cy="2667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350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Inter-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entreprises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ou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intra-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entreprise</a:t>
            </a:r>
            <a:endParaRPr sz="1350" b="0" dirty="0">
              <a:solidFill>
                <a:srgbClr val="102A43"/>
              </a:solidFill>
              <a:latin typeface="Aptos"/>
              <a:ea typeface="Aptos"/>
              <a:cs typeface="Aptos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350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Présentiel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, à distance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ou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format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hybride</a:t>
            </a:r>
            <a:endParaRPr sz="1350" b="0" dirty="0">
              <a:solidFill>
                <a:srgbClr val="102A43"/>
              </a:solidFill>
              <a:latin typeface="Aptos"/>
              <a:ea typeface="Aptos"/>
              <a:cs typeface="Aptos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350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lang="en-US"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Niamey, 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Tunis, Houston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ou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autre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lieu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convenu</a:t>
            </a:r>
            <a:endParaRPr sz="1350" b="0" dirty="0">
              <a:solidFill>
                <a:srgbClr val="102A43"/>
              </a:solidFill>
              <a:latin typeface="Aptos"/>
              <a:ea typeface="Aptos"/>
              <a:cs typeface="Aptos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350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Programme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ajustable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selon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les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objectifs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du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groupe</a:t>
            </a:r>
            <a:endParaRPr sz="1350" b="0" dirty="0">
              <a:solidFill>
                <a:srgbClr val="102A4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practical-divider">
            <a:extLst>
              <a:ext uri="{FF2B5EF4-FFF2-40B4-BE49-F238E27FC236}">
                <a16:creationId xmlns:a16="http://schemas.microsoft.com/office/drawing/2014/main" id="{5BEC7540-5393-497D-8D12-95667D11FBB0}"/>
              </a:ext>
            </a:extLst>
          </p:cNvPr>
          <p:cNvSpPr>
            <a:spLocks noGrp="1"/>
          </p:cNvSpPr>
          <p:nvPr/>
        </p:nvSpPr>
        <p:spPr>
          <a:xfrm>
            <a:off x="3676650" y="2133600"/>
            <a:ext cx="9525" cy="3619500"/>
          </a:xfrm>
          <a:prstGeom prst="rect">
            <a:avLst/>
          </a:prstGeom>
          <a:solidFill>
            <a:srgbClr val="D8E1E8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98D99C-7888-4034-843D-CF273E9FFC81}"/>
              </a:ext>
            </a:extLst>
          </p:cNvPr>
          <p:cNvSpPr>
            <a:spLocks noGrp="1"/>
          </p:cNvSpPr>
          <p:nvPr/>
        </p:nvSpPr>
        <p:spPr>
          <a:xfrm>
            <a:off x="4038600" y="2266950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6E1F3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6E1F3A"/>
                </a:solidFill>
                <a:latin typeface="Aptos"/>
                <a:ea typeface="Aptos"/>
                <a:cs typeface="Aptos"/>
              </a:rPr>
              <a:t>ENCADREMENT &amp; OUTILS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7540F6-C416-4BA2-8AA3-18C6D54BAB69}"/>
              </a:ext>
            </a:extLst>
          </p:cNvPr>
          <p:cNvSpPr>
            <a:spLocks noGrp="1"/>
          </p:cNvSpPr>
          <p:nvPr/>
        </p:nvSpPr>
        <p:spPr>
          <a:xfrm>
            <a:off x="4038600" y="2819400"/>
            <a:ext cx="2952750" cy="2667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350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Formateurs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et consultants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expérimentés</a:t>
            </a:r>
            <a:endParaRPr sz="1350" b="0" dirty="0">
              <a:solidFill>
                <a:srgbClr val="102A43"/>
              </a:solidFill>
              <a:latin typeface="Aptos"/>
              <a:ea typeface="Aptos"/>
              <a:cs typeface="Aptos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350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Exercices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, études de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cas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et ateliers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350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Logiciels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métier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lorsque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le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programme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l’exige</a:t>
            </a:r>
            <a:endParaRPr sz="1350" b="0" dirty="0">
              <a:solidFill>
                <a:srgbClr val="102A43"/>
              </a:solidFill>
              <a:latin typeface="Aptos"/>
              <a:ea typeface="Aptos"/>
              <a:cs typeface="Aptos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350" b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350" b="0" dirty="0" err="1">
                <a:solidFill>
                  <a:srgbClr val="102A43"/>
                </a:solidFill>
                <a:latin typeface="Aptos"/>
                <a:ea typeface="Aptos"/>
                <a:cs typeface="Aptos"/>
              </a:rPr>
              <a:t>Évaluation</a:t>
            </a:r>
            <a:r>
              <a:rPr sz="1350" b="0" dirty="0">
                <a:solidFill>
                  <a:srgbClr val="102A43"/>
                </a:solidFill>
                <a:latin typeface="Aptos"/>
                <a:ea typeface="Aptos"/>
                <a:cs typeface="Aptos"/>
              </a:rPr>
              <a:t> et retour participant</a:t>
            </a:r>
          </a:p>
        </p:txBody>
      </p:sp>
      <p:sp>
        <p:nvSpPr>
          <p:cNvPr id="12" name="pricing-field">
            <a:extLst>
              <a:ext uri="{FF2B5EF4-FFF2-40B4-BE49-F238E27FC236}">
                <a16:creationId xmlns:a16="http://schemas.microsoft.com/office/drawing/2014/main" id="{D401E313-08E5-489E-94C9-83D6E977F1CF}"/>
              </a:ext>
            </a:extLst>
          </p:cNvPr>
          <p:cNvSpPr>
            <a:spLocks noGrp="1"/>
          </p:cNvSpPr>
          <p:nvPr/>
        </p:nvSpPr>
        <p:spPr>
          <a:xfrm>
            <a:off x="457200" y="6515100"/>
            <a:ext cx="6648450" cy="2333625"/>
          </a:xfrm>
          <a:prstGeom prst="roundRect">
            <a:avLst>
              <a:gd name="adj" fmla="val 3265"/>
            </a:avLst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857347-1C92-4406-907C-BD3AF424772E}"/>
              </a:ext>
            </a:extLst>
          </p:cNvPr>
          <p:cNvSpPr>
            <a:spLocks noGrp="1"/>
          </p:cNvSpPr>
          <p:nvPr/>
        </p:nvSpPr>
        <p:spPr>
          <a:xfrm>
            <a:off x="781050" y="6896100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425" b="1">
                <a:solidFill>
                  <a:srgbClr val="F47C6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7C6B"/>
                </a:solidFill>
                <a:latin typeface="Aptos"/>
                <a:ea typeface="Aptos"/>
                <a:cs typeface="Aptos"/>
              </a:rPr>
              <a:t>TARIFICATION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9455D9-9DC5-4BFC-A1ED-7FEEB9363843}"/>
              </a:ext>
            </a:extLst>
          </p:cNvPr>
          <p:cNvSpPr>
            <a:spLocks noGrp="1"/>
          </p:cNvSpPr>
          <p:nvPr/>
        </p:nvSpPr>
        <p:spPr>
          <a:xfrm>
            <a:off x="781050" y="7448549"/>
            <a:ext cx="5810250" cy="1114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Les </a:t>
            </a:r>
            <a:r>
              <a:rPr sz="1725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tarifs</a:t>
            </a:r>
            <a:r>
              <a:rPr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sont</a:t>
            </a:r>
            <a:r>
              <a:rPr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établis</a:t>
            </a:r>
            <a:r>
              <a:rPr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sur </a:t>
            </a:r>
            <a:r>
              <a:rPr lang="fr-FR"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demande, en fonction du format, de la durée, du lieu, des logiciels et du</a:t>
            </a:r>
            <a:r>
              <a:rPr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nombre</a:t>
            </a:r>
            <a:r>
              <a:rPr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de participants.</a:t>
            </a:r>
            <a:endParaRPr lang="en-US" sz="1725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  <a:p>
            <a:pPr algn="l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lang="fr-TD" sz="1725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37431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act-accent">
            <a:extLst>
              <a:ext uri="{FF2B5EF4-FFF2-40B4-BE49-F238E27FC236}">
                <a16:creationId xmlns:a16="http://schemas.microsoft.com/office/drawing/2014/main" id="{B3A2E799-52FB-4363-AAB3-DB86CE5DB92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10696575"/>
          </a:xfrm>
          <a:prstGeom prst="rect">
            <a:avLst/>
          </a:prstGeom>
          <a:solidFill>
            <a:srgbClr val="F47C6B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73E0B9-3DCE-49B7-B0E9-382B18091CE1}"/>
              </a:ext>
            </a:extLst>
          </p:cNvPr>
          <p:cNvSpPr>
            <a:spLocks noGrp="1"/>
          </p:cNvSpPr>
          <p:nvPr/>
        </p:nvSpPr>
        <p:spPr>
          <a:xfrm>
            <a:off x="495300" y="438150"/>
            <a:ext cx="4800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fr-FR"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SADY GROUP &amp; </a:t>
            </a: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GEOSIGMOID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2C366D-9EEF-4047-8488-92DA84F7340F}"/>
              </a:ext>
            </a:extLst>
          </p:cNvPr>
          <p:cNvSpPr>
            <a:spLocks noGrp="1"/>
          </p:cNvSpPr>
          <p:nvPr/>
        </p:nvSpPr>
        <p:spPr>
          <a:xfrm>
            <a:off x="495300" y="1638300"/>
            <a:ext cx="64770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3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900" b="1" dirty="0" err="1">
                <a:latin typeface="Aptos Display"/>
                <a:ea typeface="Aptos Display"/>
                <a:cs typeface="Aptos Display"/>
              </a:rPr>
              <a:t>Construisons</a:t>
            </a:r>
            <a:r>
              <a:rPr sz="3900" b="1" dirty="0">
                <a:latin typeface="Aptos Display"/>
                <a:ea typeface="Aptos Display"/>
                <a:cs typeface="Aptos Display"/>
              </a:rPr>
              <a:t> </a:t>
            </a:r>
            <a:r>
              <a:rPr sz="3900" b="1" dirty="0" err="1">
                <a:latin typeface="Aptos Display"/>
                <a:ea typeface="Aptos Display"/>
                <a:cs typeface="Aptos Display"/>
              </a:rPr>
              <a:t>votre</a:t>
            </a:r>
            <a:r>
              <a:rPr sz="3900" b="1" dirty="0">
                <a:latin typeface="Aptos Display"/>
                <a:ea typeface="Aptos Display"/>
                <a:cs typeface="Aptos Display"/>
              </a:rPr>
              <a:t> </a:t>
            </a:r>
            <a:r>
              <a:rPr sz="3900" b="1" dirty="0" err="1">
                <a:latin typeface="Aptos Display"/>
                <a:ea typeface="Aptos Display"/>
                <a:cs typeface="Aptos Display"/>
              </a:rPr>
              <a:t>parcours</a:t>
            </a:r>
            <a:r>
              <a:rPr sz="3900" b="1" dirty="0">
                <a:latin typeface="Aptos Display"/>
                <a:ea typeface="Aptos Display"/>
                <a:cs typeface="Aptos Display"/>
              </a:rPr>
              <a:t> de formation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E89DB0-8C97-4B49-9B28-45B11AE5B6C4}"/>
              </a:ext>
            </a:extLst>
          </p:cNvPr>
          <p:cNvSpPr>
            <a:spLocks noGrp="1"/>
          </p:cNvSpPr>
          <p:nvPr/>
        </p:nvSpPr>
        <p:spPr>
          <a:xfrm>
            <a:off x="495300" y="3752850"/>
            <a:ext cx="5905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725" b="0">
                <a:solidFill>
                  <a:srgbClr val="F7F3EE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F7F3EE"/>
                </a:solidFill>
                <a:latin typeface="Aptos"/>
                <a:ea typeface="Aptos"/>
                <a:cs typeface="Aptos"/>
              </a:rPr>
              <a:t>Partagez-nous votre contexte, vos objectifs et le profil des participants. Nous vous proposerons un format adapté.</a:t>
            </a:r>
          </a:p>
        </p:txBody>
      </p:sp>
      <p:sp>
        <p:nvSpPr>
          <p:cNvPr id="5" name="contact-rule">
            <a:extLst>
              <a:ext uri="{FF2B5EF4-FFF2-40B4-BE49-F238E27FC236}">
                <a16:creationId xmlns:a16="http://schemas.microsoft.com/office/drawing/2014/main" id="{614E33EC-1A92-434C-B752-B9F7BE55C67B}"/>
              </a:ext>
            </a:extLst>
          </p:cNvPr>
          <p:cNvSpPr>
            <a:spLocks noGrp="1"/>
          </p:cNvSpPr>
          <p:nvPr/>
        </p:nvSpPr>
        <p:spPr>
          <a:xfrm>
            <a:off x="495300" y="5524500"/>
            <a:ext cx="6572250" cy="19050"/>
          </a:xfrm>
          <a:prstGeom prst="rect">
            <a:avLst/>
          </a:prstGeom>
          <a:solidFill>
            <a:srgbClr val="1F8A89"/>
          </a:solidFill>
          <a:ln w="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8605C1-4AE0-401D-BE9B-1B0290FEBE39}"/>
              </a:ext>
            </a:extLst>
          </p:cNvPr>
          <p:cNvSpPr>
            <a:spLocks noGrp="1"/>
          </p:cNvSpPr>
          <p:nvPr/>
        </p:nvSpPr>
        <p:spPr>
          <a:xfrm>
            <a:off x="495300" y="6076950"/>
            <a:ext cx="495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950" b="1">
                <a:solidFill>
                  <a:srgbClr val="F47C6B"/>
                </a:solidFill>
                <a:latin typeface="Aptos"/>
                <a:ea typeface="Aptos"/>
                <a:cs typeface="Aptos"/>
              </a:defRPr>
            </a:pPr>
            <a:r>
              <a:rPr sz="1950" b="1" dirty="0" err="1">
                <a:solidFill>
                  <a:srgbClr val="FFA600"/>
                </a:solidFill>
                <a:latin typeface="Aptos"/>
                <a:ea typeface="Aptos"/>
                <a:cs typeface="Aptos"/>
              </a:rPr>
              <a:t>contact@</a:t>
            </a:r>
            <a:r>
              <a:rPr lang="en-US" sz="1950" b="1" dirty="0" err="1">
                <a:solidFill>
                  <a:srgbClr val="FFA600"/>
                </a:solidFill>
                <a:latin typeface="Aptos"/>
                <a:ea typeface="Aptos"/>
                <a:cs typeface="Aptos"/>
              </a:rPr>
              <a:t>sady-group</a:t>
            </a:r>
            <a:r>
              <a:rPr sz="1950" b="1" dirty="0" err="1">
                <a:solidFill>
                  <a:srgbClr val="FFA600"/>
                </a:solidFill>
                <a:latin typeface="Aptos"/>
                <a:ea typeface="Aptos"/>
                <a:cs typeface="Aptos"/>
              </a:rPr>
              <a:t>.com</a:t>
            </a:r>
            <a:endParaRPr sz="1950" b="1" dirty="0">
              <a:solidFill>
                <a:srgbClr val="FFA6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4D2766-3144-4E1B-A7FC-A7DDFAC96AE7}"/>
              </a:ext>
            </a:extLst>
          </p:cNvPr>
          <p:cNvSpPr>
            <a:spLocks noGrp="1"/>
          </p:cNvSpPr>
          <p:nvPr/>
        </p:nvSpPr>
        <p:spPr>
          <a:xfrm>
            <a:off x="495300" y="676275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0" dirty="0" err="1">
                <a:solidFill>
                  <a:srgbClr val="FFA600"/>
                </a:solidFill>
                <a:latin typeface="Aptos"/>
                <a:ea typeface="Aptos"/>
                <a:cs typeface="Aptos"/>
              </a:rPr>
              <a:t>www.</a:t>
            </a:r>
            <a:r>
              <a:rPr lang="en-US" sz="1650" dirty="0" err="1">
                <a:solidFill>
                  <a:srgbClr val="FFA600"/>
                </a:solidFill>
                <a:latin typeface="Aptos"/>
                <a:ea typeface="Aptos"/>
                <a:cs typeface="Aptos"/>
              </a:rPr>
              <a:t>sady-group</a:t>
            </a:r>
            <a:r>
              <a:rPr sz="1650" b="0" dirty="0" err="1">
                <a:solidFill>
                  <a:srgbClr val="FFA600"/>
                </a:solidFill>
                <a:latin typeface="Aptos"/>
                <a:ea typeface="Aptos"/>
                <a:cs typeface="Aptos"/>
              </a:rPr>
              <a:t>.com</a:t>
            </a:r>
            <a:endParaRPr sz="1650" b="0" dirty="0">
              <a:solidFill>
                <a:srgbClr val="FFA6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7CBD62-97AC-4D59-8C3D-7141912983CA}"/>
              </a:ext>
            </a:extLst>
          </p:cNvPr>
          <p:cNvSpPr>
            <a:spLocks noGrp="1"/>
          </p:cNvSpPr>
          <p:nvPr/>
        </p:nvSpPr>
        <p:spPr>
          <a:xfrm>
            <a:off x="495300" y="7467600"/>
            <a:ext cx="571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US" sz="1350" dirty="0">
                <a:solidFill>
                  <a:srgbClr val="FFA600"/>
                </a:solidFill>
                <a:latin typeface="Aptos"/>
                <a:ea typeface="Aptos"/>
                <a:cs typeface="Aptos"/>
              </a:rPr>
              <a:t>Niamey – Republique du Niger</a:t>
            </a:r>
            <a:endParaRPr sz="1350" b="0" dirty="0">
              <a:solidFill>
                <a:srgbClr val="FFA6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D6D64A-98EC-4188-92A1-CF4C496E1C0E}"/>
              </a:ext>
            </a:extLst>
          </p:cNvPr>
          <p:cNvSpPr>
            <a:spLocks noGrp="1"/>
          </p:cNvSpPr>
          <p:nvPr/>
        </p:nvSpPr>
        <p:spPr>
          <a:xfrm>
            <a:off x="6524625" y="9858375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1050" b="1">
                <a:solidFill>
                  <a:srgbClr val="F47C6B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7C6B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85752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6840</TotalTime>
  <Words>1407</Words>
  <Application>Microsoft Macintosh PowerPoint</Application>
  <DocSecurity>0</DocSecurity>
  <PresentationFormat>Personnalisé</PresentationFormat>
  <Paragraphs>365</Paragraphs>
  <Slides>12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Mahamadou Maiga</cp:lastModifiedBy>
  <cp:revision>4</cp:revision>
  <dcterms:created xsi:type="dcterms:W3CDTF">2026-07-17T21:25:22Z</dcterms:created>
  <dcterms:modified xsi:type="dcterms:W3CDTF">2026-08-05T22:10:45Z</dcterms:modified>
</cp:coreProperties>
</file>